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Lst>
  <p:notesMasterIdLst>
    <p:notesMasterId r:id="rId4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6" r:id="rId21"/>
    <p:sldId id="277" r:id="rId22"/>
    <p:sldId id="278" r:id="rId23"/>
    <p:sldId id="280" r:id="rId24"/>
    <p:sldId id="281" r:id="rId25"/>
    <p:sldId id="282" r:id="rId26"/>
    <p:sldId id="283"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Lst>
  <p:sldSz cx="12192000" cy="6858000"/>
  <p:notesSz cx="6735763" cy="98663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51EA6EF-7F3C-45CE-A5CF-28DBAB74F7FD}">
  <a:tblStyle styleId="{B51EA6EF-7F3C-45CE-A5CF-28DBAB74F7FD}"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4660"/>
  </p:normalViewPr>
  <p:slideViewPr>
    <p:cSldViewPr snapToGrid="0">
      <p:cViewPr varScale="1">
        <p:scale>
          <a:sx n="63" d="100"/>
          <a:sy n="63" d="100"/>
        </p:scale>
        <p:origin x="942"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4275138" cy="33655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rgbClr val="000000"/>
              </a:buClr>
              <a:buSzPts val="1200"/>
              <a:buFont typeface="Arial"/>
              <a:buNone/>
              <a:defRPr sz="1200" b="1" i="1"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5588000" y="0"/>
            <a:ext cx="4275138" cy="33655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Clr>
                <a:srgbClr val="000000"/>
              </a:buClr>
              <a:buSzPts val="1200"/>
              <a:buFont typeface="Arial"/>
              <a:buNone/>
              <a:defRPr sz="1200" b="1" i="1"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 name="Google Shape;6;n"/>
          <p:cNvSpPr txBox="1">
            <a:spLocks noGrp="1"/>
          </p:cNvSpPr>
          <p:nvPr>
            <p:ph type="body" idx="1"/>
          </p:nvPr>
        </p:nvSpPr>
        <p:spPr>
          <a:xfrm>
            <a:off x="985838" y="3241675"/>
            <a:ext cx="7893050" cy="2651125"/>
          </a:xfrm>
          <a:prstGeom prst="rect">
            <a:avLst/>
          </a:prstGeom>
          <a:noFill/>
          <a:ln>
            <a:noFill/>
          </a:ln>
        </p:spPr>
        <p:txBody>
          <a:bodyPr spcFirstLastPara="1" wrap="square" lIns="91425" tIns="45700" rIns="91425" bIns="45700" anchor="t" anchorCtr="0"/>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6396038"/>
            <a:ext cx="4275138" cy="33813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rgbClr val="000000"/>
              </a:buClr>
              <a:buSzPts val="1200"/>
              <a:buFont typeface="Arial"/>
              <a:buNone/>
              <a:defRPr sz="1200" b="1" i="1"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5588000" y="6396038"/>
            <a:ext cx="4275138" cy="33813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Clr>
                <a:srgbClr val="000000"/>
              </a:buClr>
              <a:buSzPts val="1200"/>
              <a:buFont typeface="Arial"/>
              <a:buNone/>
            </a:pPr>
            <a:fld id="{00000000-1234-1234-1234-123412341234}" type="slidenum">
              <a:rPr lang="ja-JP" sz="1200" b="1" i="1" u="none" strike="noStrike" cap="none">
                <a:solidFill>
                  <a:srgbClr val="000000"/>
                </a:solidFill>
                <a:latin typeface="Arial"/>
                <a:ea typeface="Arial"/>
                <a:cs typeface="Arial"/>
                <a:sym typeface="Arial"/>
              </a:rPr>
              <a:t>‹#›</a:t>
            </a:fld>
            <a:endParaRPr sz="1200" b="1" i="1"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31781992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171" name="Google Shape;171;p1: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1822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0: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272" name="Google Shape;272;p10: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2907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1: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281" name="Google Shape;281;p11: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6674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2: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290" name="Google Shape;290;p12: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47190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14: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308" name="Google Shape;308;p14: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2525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5: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324" name="Google Shape;324;p15: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65265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16: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342" name="Google Shape;342;p16: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526901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17: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373" name="Google Shape;373;p17: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12294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18: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382" name="Google Shape;382;p18: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97569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19: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398" name="Google Shape;398;p19: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1297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21: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421" name="Google Shape;421;p21: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8165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2: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183" name="Google Shape;183;p2: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62823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22: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442" name="Google Shape;442;p22: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07092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23: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452" name="Google Shape;452;p23: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6381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p25: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482" name="Google Shape;482;p25: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23340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p26: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492" name="Google Shape;492;p26: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228360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7: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503" name="Google Shape;503;p27: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96321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28: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513" name="Google Shape;513;p28: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218519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p30: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535" name="Google Shape;535;p30: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02521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31: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545" name="Google Shape;545;p31: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084520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32: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556" name="Google Shape;556;p32: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527854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p33: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571" name="Google Shape;571;p33: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34850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3: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191" name="Google Shape;191;p3: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522932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34: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578" name="Google Shape;578;p34: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13341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35: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586" name="Google Shape;586;p35: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891162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p36: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610" name="Google Shape;610;p36: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02412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p37: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620" name="Google Shape;620;p37: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373405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p38: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637" name="Google Shape;637;p38: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260205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3"/>
        <p:cNvGrpSpPr/>
        <p:nvPr/>
      </p:nvGrpSpPr>
      <p:grpSpPr>
        <a:xfrm>
          <a:off x="0" y="0"/>
          <a:ext cx="0" cy="0"/>
          <a:chOff x="0" y="0"/>
          <a:chExt cx="0" cy="0"/>
        </a:xfrm>
      </p:grpSpPr>
      <p:sp>
        <p:nvSpPr>
          <p:cNvPr id="644" name="Google Shape;644;p39: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645" name="Google Shape;645;p39: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258454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43: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662" name="Google Shape;662;p43: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23647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1"/>
        <p:cNvGrpSpPr/>
        <p:nvPr/>
      </p:nvGrpSpPr>
      <p:grpSpPr>
        <a:xfrm>
          <a:off x="0" y="0"/>
          <a:ext cx="0" cy="0"/>
          <a:chOff x="0" y="0"/>
          <a:chExt cx="0" cy="0"/>
        </a:xfrm>
      </p:grpSpPr>
      <p:sp>
        <p:nvSpPr>
          <p:cNvPr id="702" name="Google Shape;702;p40: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703" name="Google Shape;703;p40: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829518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p41: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711" name="Google Shape;711;p41: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40389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8"/>
        <p:cNvGrpSpPr/>
        <p:nvPr/>
      </p:nvGrpSpPr>
      <p:grpSpPr>
        <a:xfrm>
          <a:off x="0" y="0"/>
          <a:ext cx="0" cy="0"/>
          <a:chOff x="0" y="0"/>
          <a:chExt cx="0" cy="0"/>
        </a:xfrm>
      </p:grpSpPr>
      <p:sp>
        <p:nvSpPr>
          <p:cNvPr id="719" name="Google Shape;719;p42: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720" name="Google Shape;720;p42: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33379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4: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201" name="Google Shape;201;p4: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78765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5: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212" name="Google Shape;212;p5: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7125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6: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222" name="Google Shape;222;p6: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1372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7: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239" name="Google Shape;239;p7: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41864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8: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249" name="Google Shape;249;p8: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18356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9:notes"/>
          <p:cNvSpPr txBox="1">
            <a:spLocks noGrp="1"/>
          </p:cNvSpPr>
          <p:nvPr>
            <p:ph type="body" idx="1"/>
          </p:nvPr>
        </p:nvSpPr>
        <p:spPr>
          <a:xfrm>
            <a:off x="985838" y="3241675"/>
            <a:ext cx="7893050" cy="2651125"/>
          </a:xfrm>
          <a:prstGeom prst="rect">
            <a:avLst/>
          </a:prstGeom>
        </p:spPr>
        <p:txBody>
          <a:bodyPr spcFirstLastPara="1" wrap="square" lIns="91425" tIns="45700" rIns="91425" bIns="45700" anchor="t" anchorCtr="0">
            <a:noAutofit/>
          </a:bodyPr>
          <a:lstStyle/>
          <a:p>
            <a:pPr marL="0" lvl="0" indent="0">
              <a:spcBef>
                <a:spcPts val="360"/>
              </a:spcBef>
              <a:spcAft>
                <a:spcPts val="0"/>
              </a:spcAft>
              <a:buNone/>
            </a:pPr>
            <a:endParaRPr/>
          </a:p>
        </p:txBody>
      </p:sp>
      <p:sp>
        <p:nvSpPr>
          <p:cNvPr id="261" name="Google Shape;261;p9:notes"/>
          <p:cNvSpPr>
            <a:spLocks noGrp="1" noRot="1" noChangeAspect="1"/>
          </p:cNvSpPr>
          <p:nvPr>
            <p:ph type="sldImg" idx="2"/>
          </p:nvPr>
        </p:nvSpPr>
        <p:spPr>
          <a:xfrm>
            <a:off x="2913063" y="841375"/>
            <a:ext cx="4040187" cy="22733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4270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ユーザー設定レイアウト">
  <p:cSld name="ユーザー設定レイアウト">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7" name="Google Shape;17;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 name="Google Shape;18;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7"/>
        <p:cNvGrpSpPr/>
        <p:nvPr/>
      </p:nvGrpSpPr>
      <p:grpSpPr>
        <a:xfrm>
          <a:off x="0" y="0"/>
          <a:ext cx="0" cy="0"/>
          <a:chOff x="0" y="0"/>
          <a:chExt cx="0" cy="0"/>
        </a:xfrm>
      </p:grpSpPr>
      <p:sp>
        <p:nvSpPr>
          <p:cNvPr id="78" name="Google Shape;78;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9" name="Google Shape;79;p1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0" name="Google Shape;80;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1" name="Google Shape;81;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2" name="Google Shape;82;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83"/>
        <p:cNvGrpSpPr/>
        <p:nvPr/>
      </p:nvGrpSpPr>
      <p:grpSpPr>
        <a:xfrm>
          <a:off x="0" y="0"/>
          <a:ext cx="0" cy="0"/>
          <a:chOff x="0" y="0"/>
          <a:chExt cx="0" cy="0"/>
        </a:xfrm>
      </p:grpSpPr>
      <p:sp>
        <p:nvSpPr>
          <p:cNvPr id="84" name="Google Shape;84;p1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5" name="Google Shape;85;p1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6" name="Google Shape;8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7" name="Google Shape;8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8" name="Google Shape;8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ユーザー設定レイアウト">
  <p:cSld name="ユーザー設定レイアウト">
    <p:spTree>
      <p:nvGrpSpPr>
        <p:cNvPr id="1" name="Shape 95"/>
        <p:cNvGrpSpPr/>
        <p:nvPr/>
      </p:nvGrpSpPr>
      <p:grpSpPr>
        <a:xfrm>
          <a:off x="0" y="0"/>
          <a:ext cx="0" cy="0"/>
          <a:chOff x="0" y="0"/>
          <a:chExt cx="0" cy="0"/>
        </a:xfrm>
      </p:grpSpPr>
      <p:sp>
        <p:nvSpPr>
          <p:cNvPr id="96" name="Google Shape;96;p15"/>
          <p:cNvSpPr txBox="1">
            <a:spLocks noGrp="1"/>
          </p:cNvSpPr>
          <p:nvPr>
            <p:ph type="title"/>
          </p:nvPr>
        </p:nvSpPr>
        <p:spPr>
          <a:xfrm>
            <a:off x="838200" y="365125"/>
            <a:ext cx="10515600" cy="1325563"/>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7" name="Google Shape;97;p15"/>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8" name="Google Shape;98;p15"/>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9" name="Google Shape;99;p15"/>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104"/>
        <p:cNvGrpSpPr/>
        <p:nvPr/>
      </p:nvGrpSpPr>
      <p:grpSpPr>
        <a:xfrm>
          <a:off x="0" y="0"/>
          <a:ext cx="0" cy="0"/>
          <a:chOff x="0" y="0"/>
          <a:chExt cx="0" cy="0"/>
        </a:xfrm>
      </p:grpSpPr>
      <p:sp>
        <p:nvSpPr>
          <p:cNvPr id="105" name="Google Shape;105;p17"/>
          <p:cNvSpPr txBox="1">
            <a:spLocks noGrp="1"/>
          </p:cNvSpPr>
          <p:nvPr>
            <p:ph type="ctrTitle"/>
          </p:nvPr>
        </p:nvSpPr>
        <p:spPr>
          <a:xfrm>
            <a:off x="1524000" y="1122363"/>
            <a:ext cx="9144000" cy="2387600"/>
          </a:xfrm>
          <a:prstGeom prst="rect">
            <a:avLst/>
          </a:prstGeom>
          <a:noFill/>
          <a:ln>
            <a:noFill/>
          </a:ln>
        </p:spPr>
        <p:txBody>
          <a:bodyPr spcFirstLastPara="1" wrap="square" lIns="91400" tIns="45700" rIns="91400" bIns="45700" anchor="b" anchorCtr="0"/>
          <a:lstStyle>
            <a:lvl1pPr marR="0" lvl="0" algn="ctr" rtl="0">
              <a:spcBef>
                <a:spcPts val="0"/>
              </a:spcBef>
              <a:spcAft>
                <a:spcPts val="0"/>
              </a:spcAft>
              <a:buSzPts val="1400"/>
              <a:buNone/>
              <a:defRPr sz="60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6" name="Google Shape;106;p17"/>
          <p:cNvSpPr txBox="1">
            <a:spLocks noGrp="1"/>
          </p:cNvSpPr>
          <p:nvPr>
            <p:ph type="subTitle" idx="1"/>
          </p:nvPr>
        </p:nvSpPr>
        <p:spPr>
          <a:xfrm>
            <a:off x="1524000" y="3602038"/>
            <a:ext cx="9144000" cy="1655762"/>
          </a:xfrm>
          <a:prstGeom prst="rect">
            <a:avLst/>
          </a:prstGeom>
          <a:noFill/>
          <a:ln>
            <a:noFill/>
          </a:ln>
        </p:spPr>
        <p:txBody>
          <a:bodyPr spcFirstLastPara="1" wrap="square" lIns="91400" tIns="45700" rIns="91400" bIns="45700" anchor="t" anchorCtr="0"/>
          <a:lstStyle>
            <a:lvl1pPr marR="0" lvl="0" algn="ctr" rtl="0">
              <a:spcBef>
                <a:spcPts val="0"/>
              </a:spcBef>
              <a:spcAft>
                <a:spcPts val="0"/>
              </a:spcAft>
              <a:buClr>
                <a:srgbClr val="000000"/>
              </a:buClr>
              <a:buSzPts val="2400"/>
              <a:buFont typeface="Arial"/>
              <a:buNone/>
              <a:defRPr sz="2400" b="0" i="0" u="none" strike="noStrike" cap="none">
                <a:solidFill>
                  <a:srgbClr val="000000"/>
                </a:solidFill>
                <a:latin typeface="Arial"/>
                <a:ea typeface="Arial"/>
                <a:cs typeface="Arial"/>
                <a:sym typeface="Arial"/>
              </a:defRPr>
            </a:lvl1pPr>
            <a:lvl2pPr marR="0" lvl="1" algn="ctr" rtl="0">
              <a:spcBef>
                <a:spcPts val="0"/>
              </a:spcBef>
              <a:spcAft>
                <a:spcPts val="0"/>
              </a:spcAft>
              <a:buClr>
                <a:srgbClr val="000000"/>
              </a:buClr>
              <a:buSzPts val="2000"/>
              <a:buFont typeface="Arial"/>
              <a:buNone/>
              <a:defRPr sz="2000" b="0" i="0" u="none" strike="noStrike" cap="none">
                <a:solidFill>
                  <a:srgbClr val="000000"/>
                </a:solidFill>
                <a:latin typeface="Arial"/>
                <a:ea typeface="Arial"/>
                <a:cs typeface="Arial"/>
                <a:sym typeface="Arial"/>
              </a:defRPr>
            </a:lvl2pPr>
            <a:lvl3pPr marR="0" lvl="2" algn="ctr" rtl="0">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3pPr>
            <a:lvl4pPr marR="0" lvl="3" algn="ctr"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4pPr>
            <a:lvl5pPr marR="0" lvl="4" algn="ctr"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07" name="Google Shape;107;p17"/>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8" name="Google Shape;108;p17"/>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9" name="Google Shape;109;p17"/>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110"/>
        <p:cNvGrpSpPr/>
        <p:nvPr/>
      </p:nvGrpSpPr>
      <p:grpSpPr>
        <a:xfrm>
          <a:off x="0" y="0"/>
          <a:ext cx="0" cy="0"/>
          <a:chOff x="0" y="0"/>
          <a:chExt cx="0" cy="0"/>
        </a:xfrm>
      </p:grpSpPr>
      <p:sp>
        <p:nvSpPr>
          <p:cNvPr id="111" name="Google Shape;111;p18"/>
          <p:cNvSpPr txBox="1">
            <a:spLocks noGrp="1"/>
          </p:cNvSpPr>
          <p:nvPr>
            <p:ph type="title"/>
          </p:nvPr>
        </p:nvSpPr>
        <p:spPr>
          <a:xfrm>
            <a:off x="838200" y="365125"/>
            <a:ext cx="10515600" cy="1325563"/>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2" name="Google Shape;112;p18"/>
          <p:cNvSpPr txBox="1">
            <a:spLocks noGrp="1"/>
          </p:cNvSpPr>
          <p:nvPr>
            <p:ph type="body" idx="1"/>
          </p:nvPr>
        </p:nvSpPr>
        <p:spPr>
          <a:xfrm>
            <a:off x="838200" y="1825625"/>
            <a:ext cx="10515600" cy="4351338"/>
          </a:xfrm>
          <a:prstGeom prst="rect">
            <a:avLst/>
          </a:prstGeom>
          <a:noFill/>
          <a:ln>
            <a:noFill/>
          </a:ln>
        </p:spPr>
        <p:txBody>
          <a:bodyPr spcFirstLastPara="1" wrap="square" lIns="91400" tIns="45700" rIns="91400"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3" name="Google Shape;113;p18"/>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4" name="Google Shape;114;p18"/>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5" name="Google Shape;115;p18"/>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116"/>
        <p:cNvGrpSpPr/>
        <p:nvPr/>
      </p:nvGrpSpPr>
      <p:grpSpPr>
        <a:xfrm>
          <a:off x="0" y="0"/>
          <a:ext cx="0" cy="0"/>
          <a:chOff x="0" y="0"/>
          <a:chExt cx="0" cy="0"/>
        </a:xfrm>
      </p:grpSpPr>
      <p:sp>
        <p:nvSpPr>
          <p:cNvPr id="117" name="Google Shape;117;p19"/>
          <p:cNvSpPr txBox="1">
            <a:spLocks noGrp="1"/>
          </p:cNvSpPr>
          <p:nvPr>
            <p:ph type="title"/>
          </p:nvPr>
        </p:nvSpPr>
        <p:spPr>
          <a:xfrm>
            <a:off x="831850" y="1709738"/>
            <a:ext cx="10515600" cy="2852737"/>
          </a:xfrm>
          <a:prstGeom prst="rect">
            <a:avLst/>
          </a:prstGeom>
          <a:noFill/>
          <a:ln>
            <a:noFill/>
          </a:ln>
        </p:spPr>
        <p:txBody>
          <a:bodyPr spcFirstLastPara="1" wrap="square" lIns="91400" tIns="45700" rIns="91400" bIns="45700" anchor="b" anchorCtr="0"/>
          <a:lstStyle>
            <a:lvl1pPr marR="0" lvl="0" algn="l" rtl="0">
              <a:spcBef>
                <a:spcPts val="0"/>
              </a:spcBef>
              <a:spcAft>
                <a:spcPts val="0"/>
              </a:spcAft>
              <a:buSzPts val="1400"/>
              <a:buNone/>
              <a:defRPr sz="60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8" name="Google Shape;118;p19"/>
          <p:cNvSpPr txBox="1">
            <a:spLocks noGrp="1"/>
          </p:cNvSpPr>
          <p:nvPr>
            <p:ph type="body" idx="1"/>
          </p:nvPr>
        </p:nvSpPr>
        <p:spPr>
          <a:xfrm>
            <a:off x="831850" y="4589463"/>
            <a:ext cx="10515600" cy="1500187"/>
          </a:xfrm>
          <a:prstGeom prst="rect">
            <a:avLst/>
          </a:prstGeom>
          <a:noFill/>
          <a:ln>
            <a:noFill/>
          </a:ln>
        </p:spPr>
        <p:txBody>
          <a:bodyPr spcFirstLastPara="1" wrap="square" lIns="91400" tIns="45700" rIns="91400" bIns="45700" anchor="t" anchorCtr="0"/>
          <a:lstStyle>
            <a:lvl1pPr marL="457200" marR="0" lvl="0" indent="-228600" algn="l" rtl="0">
              <a:spcBef>
                <a:spcPts val="0"/>
              </a:spcBef>
              <a:spcAft>
                <a:spcPts val="0"/>
              </a:spcAft>
              <a:buClr>
                <a:srgbClr val="000000"/>
              </a:buClr>
              <a:buSzPts val="2400"/>
              <a:buFont typeface="Arial"/>
              <a:buNone/>
              <a:defRPr sz="2400" b="0"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2000"/>
              <a:buFont typeface="Arial"/>
              <a:buNone/>
              <a:defRPr sz="2000" b="0"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9" name="Google Shape;119;p19"/>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0" name="Google Shape;120;p19"/>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1" name="Google Shape;121;p19"/>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122"/>
        <p:cNvGrpSpPr/>
        <p:nvPr/>
      </p:nvGrpSpPr>
      <p:grpSpPr>
        <a:xfrm>
          <a:off x="0" y="0"/>
          <a:ext cx="0" cy="0"/>
          <a:chOff x="0" y="0"/>
          <a:chExt cx="0" cy="0"/>
        </a:xfrm>
      </p:grpSpPr>
      <p:sp>
        <p:nvSpPr>
          <p:cNvPr id="123" name="Google Shape;123;p20"/>
          <p:cNvSpPr txBox="1">
            <a:spLocks noGrp="1"/>
          </p:cNvSpPr>
          <p:nvPr>
            <p:ph type="title"/>
          </p:nvPr>
        </p:nvSpPr>
        <p:spPr>
          <a:xfrm>
            <a:off x="838200" y="365125"/>
            <a:ext cx="10515600" cy="1325563"/>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4" name="Google Shape;124;p20"/>
          <p:cNvSpPr txBox="1">
            <a:spLocks noGrp="1"/>
          </p:cNvSpPr>
          <p:nvPr>
            <p:ph type="body" idx="1"/>
          </p:nvPr>
        </p:nvSpPr>
        <p:spPr>
          <a:xfrm>
            <a:off x="838200" y="1825625"/>
            <a:ext cx="5181600" cy="4351338"/>
          </a:xfrm>
          <a:prstGeom prst="rect">
            <a:avLst/>
          </a:prstGeom>
          <a:noFill/>
          <a:ln>
            <a:noFill/>
          </a:ln>
        </p:spPr>
        <p:txBody>
          <a:bodyPr spcFirstLastPara="1" wrap="square" lIns="91400" tIns="45700" rIns="91400"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5" name="Google Shape;125;p20"/>
          <p:cNvSpPr txBox="1">
            <a:spLocks noGrp="1"/>
          </p:cNvSpPr>
          <p:nvPr>
            <p:ph type="body" idx="2"/>
          </p:nvPr>
        </p:nvSpPr>
        <p:spPr>
          <a:xfrm>
            <a:off x="6172200" y="1825625"/>
            <a:ext cx="5181600" cy="4351338"/>
          </a:xfrm>
          <a:prstGeom prst="rect">
            <a:avLst/>
          </a:prstGeom>
          <a:noFill/>
          <a:ln>
            <a:noFill/>
          </a:ln>
        </p:spPr>
        <p:txBody>
          <a:bodyPr spcFirstLastPara="1" wrap="square" lIns="91400" tIns="45700" rIns="91400"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6" name="Google Shape;126;p20"/>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7" name="Google Shape;127;p20"/>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8" name="Google Shape;128;p20"/>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129"/>
        <p:cNvGrpSpPr/>
        <p:nvPr/>
      </p:nvGrpSpPr>
      <p:grpSpPr>
        <a:xfrm>
          <a:off x="0" y="0"/>
          <a:ext cx="0" cy="0"/>
          <a:chOff x="0" y="0"/>
          <a:chExt cx="0" cy="0"/>
        </a:xfrm>
      </p:grpSpPr>
      <p:sp>
        <p:nvSpPr>
          <p:cNvPr id="130" name="Google Shape;130;p21"/>
          <p:cNvSpPr txBox="1">
            <a:spLocks noGrp="1"/>
          </p:cNvSpPr>
          <p:nvPr>
            <p:ph type="title"/>
          </p:nvPr>
        </p:nvSpPr>
        <p:spPr>
          <a:xfrm>
            <a:off x="839788" y="365125"/>
            <a:ext cx="10515600" cy="1325563"/>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1" name="Google Shape;131;p21"/>
          <p:cNvSpPr txBox="1">
            <a:spLocks noGrp="1"/>
          </p:cNvSpPr>
          <p:nvPr>
            <p:ph type="body" idx="1"/>
          </p:nvPr>
        </p:nvSpPr>
        <p:spPr>
          <a:xfrm>
            <a:off x="839788" y="1681163"/>
            <a:ext cx="5157787" cy="823912"/>
          </a:xfrm>
          <a:prstGeom prst="rect">
            <a:avLst/>
          </a:prstGeom>
          <a:noFill/>
          <a:ln>
            <a:noFill/>
          </a:ln>
        </p:spPr>
        <p:txBody>
          <a:bodyPr spcFirstLastPara="1" wrap="square" lIns="91400" tIns="45700" rIns="91400" bIns="45700" anchor="b" anchorCtr="0"/>
          <a:lstStyle>
            <a:lvl1pPr marL="457200" marR="0" lvl="0" indent="-228600" algn="l" rtl="0">
              <a:spcBef>
                <a:spcPts val="0"/>
              </a:spcBef>
              <a:spcAft>
                <a:spcPts val="0"/>
              </a:spcAft>
              <a:buClr>
                <a:srgbClr val="000000"/>
              </a:buClr>
              <a:buSzPts val="2400"/>
              <a:buFont typeface="Arial"/>
              <a:buNone/>
              <a:defRPr sz="2400" b="1"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2000"/>
              <a:buFont typeface="Arial"/>
              <a:buNone/>
              <a:defRPr sz="2000" b="1"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800"/>
              <a:buFont typeface="Arial"/>
              <a:buNone/>
              <a:defRPr sz="1800" b="1"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600"/>
              <a:buFont typeface="Arial"/>
              <a:buNone/>
              <a:defRPr sz="1600" b="1"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600"/>
              <a:buFont typeface="Arial"/>
              <a:buNone/>
              <a:defRPr sz="1600" b="1"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132" name="Google Shape;132;p21"/>
          <p:cNvSpPr txBox="1">
            <a:spLocks noGrp="1"/>
          </p:cNvSpPr>
          <p:nvPr>
            <p:ph type="body" idx="2"/>
          </p:nvPr>
        </p:nvSpPr>
        <p:spPr>
          <a:xfrm>
            <a:off x="839788" y="2505075"/>
            <a:ext cx="5157787" cy="3684588"/>
          </a:xfrm>
          <a:prstGeom prst="rect">
            <a:avLst/>
          </a:prstGeom>
          <a:noFill/>
          <a:ln>
            <a:noFill/>
          </a:ln>
        </p:spPr>
        <p:txBody>
          <a:bodyPr spcFirstLastPara="1" wrap="square" lIns="91400" tIns="45700" rIns="91400"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3" name="Google Shape;133;p21"/>
          <p:cNvSpPr txBox="1">
            <a:spLocks noGrp="1"/>
          </p:cNvSpPr>
          <p:nvPr>
            <p:ph type="body" idx="3"/>
          </p:nvPr>
        </p:nvSpPr>
        <p:spPr>
          <a:xfrm>
            <a:off x="6172200" y="1681163"/>
            <a:ext cx="5183188" cy="823912"/>
          </a:xfrm>
          <a:prstGeom prst="rect">
            <a:avLst/>
          </a:prstGeom>
          <a:noFill/>
          <a:ln>
            <a:noFill/>
          </a:ln>
        </p:spPr>
        <p:txBody>
          <a:bodyPr spcFirstLastPara="1" wrap="square" lIns="91400" tIns="45700" rIns="91400" bIns="45700" anchor="b" anchorCtr="0"/>
          <a:lstStyle>
            <a:lvl1pPr marL="457200" marR="0" lvl="0" indent="-228600" algn="l" rtl="0">
              <a:spcBef>
                <a:spcPts val="0"/>
              </a:spcBef>
              <a:spcAft>
                <a:spcPts val="0"/>
              </a:spcAft>
              <a:buClr>
                <a:srgbClr val="000000"/>
              </a:buClr>
              <a:buSzPts val="2400"/>
              <a:buFont typeface="Arial"/>
              <a:buNone/>
              <a:defRPr sz="2400" b="1"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2000"/>
              <a:buFont typeface="Arial"/>
              <a:buNone/>
              <a:defRPr sz="2000" b="1"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800"/>
              <a:buFont typeface="Arial"/>
              <a:buNone/>
              <a:defRPr sz="1800" b="1"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600"/>
              <a:buFont typeface="Arial"/>
              <a:buNone/>
              <a:defRPr sz="1600" b="1"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600"/>
              <a:buFont typeface="Arial"/>
              <a:buNone/>
              <a:defRPr sz="1600" b="1"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134" name="Google Shape;134;p21"/>
          <p:cNvSpPr txBox="1">
            <a:spLocks noGrp="1"/>
          </p:cNvSpPr>
          <p:nvPr>
            <p:ph type="body" idx="4"/>
          </p:nvPr>
        </p:nvSpPr>
        <p:spPr>
          <a:xfrm>
            <a:off x="6172200" y="2505075"/>
            <a:ext cx="5183188" cy="3684588"/>
          </a:xfrm>
          <a:prstGeom prst="rect">
            <a:avLst/>
          </a:prstGeom>
          <a:noFill/>
          <a:ln>
            <a:noFill/>
          </a:ln>
        </p:spPr>
        <p:txBody>
          <a:bodyPr spcFirstLastPara="1" wrap="square" lIns="91400" tIns="45700" rIns="91400"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5" name="Google Shape;135;p21"/>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6" name="Google Shape;136;p21"/>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7" name="Google Shape;137;p21"/>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138"/>
        <p:cNvGrpSpPr/>
        <p:nvPr/>
      </p:nvGrpSpPr>
      <p:grpSpPr>
        <a:xfrm>
          <a:off x="0" y="0"/>
          <a:ext cx="0" cy="0"/>
          <a:chOff x="0" y="0"/>
          <a:chExt cx="0" cy="0"/>
        </a:xfrm>
      </p:grpSpPr>
      <p:sp>
        <p:nvSpPr>
          <p:cNvPr id="139" name="Google Shape;139;p22"/>
          <p:cNvSpPr txBox="1">
            <a:spLocks noGrp="1"/>
          </p:cNvSpPr>
          <p:nvPr>
            <p:ph type="title"/>
          </p:nvPr>
        </p:nvSpPr>
        <p:spPr>
          <a:xfrm>
            <a:off x="838200" y="365125"/>
            <a:ext cx="10515600" cy="1325563"/>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0" name="Google Shape;140;p22"/>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1" name="Google Shape;141;p22"/>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2" name="Google Shape;142;p22"/>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143"/>
        <p:cNvGrpSpPr/>
        <p:nvPr/>
      </p:nvGrpSpPr>
      <p:grpSpPr>
        <a:xfrm>
          <a:off x="0" y="0"/>
          <a:ext cx="0" cy="0"/>
          <a:chOff x="0" y="0"/>
          <a:chExt cx="0" cy="0"/>
        </a:xfrm>
      </p:grpSpPr>
      <p:sp>
        <p:nvSpPr>
          <p:cNvPr id="144" name="Google Shape;144;p23"/>
          <p:cNvSpPr txBox="1">
            <a:spLocks noGrp="1"/>
          </p:cNvSpPr>
          <p:nvPr>
            <p:ph type="title"/>
          </p:nvPr>
        </p:nvSpPr>
        <p:spPr>
          <a:xfrm>
            <a:off x="839788" y="457200"/>
            <a:ext cx="3932237" cy="1600200"/>
          </a:xfrm>
          <a:prstGeom prst="rect">
            <a:avLst/>
          </a:prstGeom>
          <a:noFill/>
          <a:ln>
            <a:noFill/>
          </a:ln>
        </p:spPr>
        <p:txBody>
          <a:bodyPr spcFirstLastPara="1" wrap="square" lIns="91400" tIns="45700" rIns="91400" bIns="45700" anchor="b" anchorCtr="0"/>
          <a:lstStyle>
            <a:lvl1pPr marR="0" lvl="0" algn="l" rtl="0">
              <a:spcBef>
                <a:spcPts val="0"/>
              </a:spcBef>
              <a:spcAft>
                <a:spcPts val="0"/>
              </a:spcAft>
              <a:buSzPts val="1400"/>
              <a:buNone/>
              <a:defRPr sz="32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5" name="Google Shape;145;p23"/>
          <p:cNvSpPr txBox="1">
            <a:spLocks noGrp="1"/>
          </p:cNvSpPr>
          <p:nvPr>
            <p:ph type="body" idx="1"/>
          </p:nvPr>
        </p:nvSpPr>
        <p:spPr>
          <a:xfrm>
            <a:off x="5183188" y="987425"/>
            <a:ext cx="6172200" cy="4873625"/>
          </a:xfrm>
          <a:prstGeom prst="rect">
            <a:avLst/>
          </a:prstGeom>
          <a:noFill/>
          <a:ln>
            <a:noFill/>
          </a:ln>
        </p:spPr>
        <p:txBody>
          <a:bodyPr spcFirstLastPara="1" wrap="square" lIns="91400" tIns="45700" rIns="91400" bIns="45700" anchor="t" anchorCtr="0"/>
          <a:lstStyle>
            <a:lvl1pPr marL="457200" marR="0" lvl="0" indent="-431800" algn="l" rtl="0">
              <a:spcBef>
                <a:spcPts val="0"/>
              </a:spcBef>
              <a:spcAft>
                <a:spcPts val="0"/>
              </a:spcAft>
              <a:buClr>
                <a:srgbClr val="000000"/>
              </a:buClr>
              <a:buSzPts val="3200"/>
              <a:buFont typeface="Arial"/>
              <a:buChar char="•"/>
              <a:defRPr sz="3200" b="0" i="0" u="none" strike="noStrike" cap="none">
                <a:solidFill>
                  <a:srgbClr val="000000"/>
                </a:solidFill>
                <a:latin typeface="Arial"/>
                <a:ea typeface="Arial"/>
                <a:cs typeface="Arial"/>
                <a:sym typeface="Arial"/>
              </a:defRPr>
            </a:lvl1pPr>
            <a:lvl2pPr marL="914400" marR="0" lvl="1" indent="-406400" algn="l" rtl="0">
              <a:spcBef>
                <a:spcPts val="0"/>
              </a:spcBef>
              <a:spcAft>
                <a:spcPts val="0"/>
              </a:spcAft>
              <a:buClr>
                <a:srgbClr val="000000"/>
              </a:buClr>
              <a:buSzPts val="2800"/>
              <a:buFont typeface="Arial"/>
              <a:buChar char="•"/>
              <a:defRPr sz="2800" b="0" i="0" u="none" strike="noStrike" cap="none">
                <a:solidFill>
                  <a:srgbClr val="000000"/>
                </a:solidFill>
                <a:latin typeface="Arial"/>
                <a:ea typeface="Arial"/>
                <a:cs typeface="Arial"/>
                <a:sym typeface="Arial"/>
              </a:defRPr>
            </a:lvl2pPr>
            <a:lvl3pPr marL="1371600" marR="0" lvl="2" indent="-381000" algn="l" rtl="0">
              <a:spcBef>
                <a:spcPts val="0"/>
              </a:spcBef>
              <a:spcAft>
                <a:spcPts val="0"/>
              </a:spcAft>
              <a:buClr>
                <a:srgbClr val="000000"/>
              </a:buClr>
              <a:buSzPts val="2400"/>
              <a:buFont typeface="Arial"/>
              <a:buChar char="•"/>
              <a:defRPr sz="2400" b="0" i="0" u="none" strike="noStrike" cap="none">
                <a:solidFill>
                  <a:srgbClr val="000000"/>
                </a:solidFill>
                <a:latin typeface="Arial"/>
                <a:ea typeface="Arial"/>
                <a:cs typeface="Arial"/>
                <a:sym typeface="Arial"/>
              </a:defRPr>
            </a:lvl3pPr>
            <a:lvl4pPr marL="1828800" marR="0" lvl="3" indent="-355600" algn="l" rtl="0">
              <a:spcBef>
                <a:spcPts val="0"/>
              </a:spcBef>
              <a:spcAft>
                <a:spcPts val="0"/>
              </a:spcAft>
              <a:buClr>
                <a:srgbClr val="000000"/>
              </a:buClr>
              <a:buSzPts val="2000"/>
              <a:buFont typeface="Arial"/>
              <a:buChar char="•"/>
              <a:defRPr sz="2000" b="0" i="0" u="none" strike="noStrike" cap="none">
                <a:solidFill>
                  <a:srgbClr val="000000"/>
                </a:solidFill>
                <a:latin typeface="Arial"/>
                <a:ea typeface="Arial"/>
                <a:cs typeface="Arial"/>
                <a:sym typeface="Arial"/>
              </a:defRPr>
            </a:lvl4pPr>
            <a:lvl5pPr marL="2286000" marR="0" lvl="4" indent="-355600" algn="l" rtl="0">
              <a:spcBef>
                <a:spcPts val="0"/>
              </a:spcBef>
              <a:spcAft>
                <a:spcPts val="0"/>
              </a:spcAft>
              <a:buClr>
                <a:srgbClr val="000000"/>
              </a:buClr>
              <a:buSzPts val="2000"/>
              <a:buFont typeface="Arial"/>
              <a:buChar char="•"/>
              <a:defRPr sz="2000" b="0" i="0" u="none" strike="noStrike" cap="none">
                <a:solidFill>
                  <a:srgbClr val="000000"/>
                </a:solidFill>
                <a:latin typeface="Arial"/>
                <a:ea typeface="Arial"/>
                <a:cs typeface="Arial"/>
                <a:sym typeface="Arial"/>
              </a:defRPr>
            </a:lvl5pPr>
            <a:lvl6pPr marL="2743200" marR="0" lvl="5"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23"/>
          <p:cNvSpPr txBox="1">
            <a:spLocks noGrp="1"/>
          </p:cNvSpPr>
          <p:nvPr>
            <p:ph type="body" idx="2"/>
          </p:nvPr>
        </p:nvSpPr>
        <p:spPr>
          <a:xfrm>
            <a:off x="839788" y="2057400"/>
            <a:ext cx="3932237" cy="3811588"/>
          </a:xfrm>
          <a:prstGeom prst="rect">
            <a:avLst/>
          </a:prstGeom>
          <a:noFill/>
          <a:ln>
            <a:noFill/>
          </a:ln>
        </p:spPr>
        <p:txBody>
          <a:bodyPr spcFirstLastPara="1" wrap="square" lIns="91400" tIns="45700" rIns="91400" bIns="45700" anchor="t" anchorCtr="0"/>
          <a:lstStyle>
            <a:lvl1pPr marL="457200" marR="0" lvl="0" indent="-228600" algn="l"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000"/>
              <a:buFont typeface="Arial"/>
              <a:buNone/>
              <a:defRPr sz="1000" b="0"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000"/>
              <a:buFont typeface="Arial"/>
              <a:buNone/>
              <a:defRPr sz="1000" b="0"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9pPr>
          </a:lstStyle>
          <a:p>
            <a:endParaRPr/>
          </a:p>
        </p:txBody>
      </p:sp>
      <p:sp>
        <p:nvSpPr>
          <p:cNvPr id="147" name="Google Shape;147;p23"/>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8" name="Google Shape;148;p23"/>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9" name="Google Shape;149;p23"/>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2" name="Google Shape;22;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 name="Google Shape;23;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4" name="Google Shape;24;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 name="Google Shape;25;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150"/>
        <p:cNvGrpSpPr/>
        <p:nvPr/>
      </p:nvGrpSpPr>
      <p:grpSpPr>
        <a:xfrm>
          <a:off x="0" y="0"/>
          <a:ext cx="0" cy="0"/>
          <a:chOff x="0" y="0"/>
          <a:chExt cx="0" cy="0"/>
        </a:xfrm>
      </p:grpSpPr>
      <p:sp>
        <p:nvSpPr>
          <p:cNvPr id="151" name="Google Shape;151;p24"/>
          <p:cNvSpPr txBox="1">
            <a:spLocks noGrp="1"/>
          </p:cNvSpPr>
          <p:nvPr>
            <p:ph type="title"/>
          </p:nvPr>
        </p:nvSpPr>
        <p:spPr>
          <a:xfrm>
            <a:off x="839788" y="457200"/>
            <a:ext cx="3932237" cy="1600200"/>
          </a:xfrm>
          <a:prstGeom prst="rect">
            <a:avLst/>
          </a:prstGeom>
          <a:noFill/>
          <a:ln>
            <a:noFill/>
          </a:ln>
        </p:spPr>
        <p:txBody>
          <a:bodyPr spcFirstLastPara="1" wrap="square" lIns="91400" tIns="45700" rIns="91400" bIns="45700" anchor="b" anchorCtr="0"/>
          <a:lstStyle>
            <a:lvl1pPr marR="0" lvl="0" algn="l" rtl="0">
              <a:spcBef>
                <a:spcPts val="0"/>
              </a:spcBef>
              <a:spcAft>
                <a:spcPts val="0"/>
              </a:spcAft>
              <a:buSzPts val="1400"/>
              <a:buNone/>
              <a:defRPr sz="32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2" name="Google Shape;152;p24"/>
          <p:cNvSpPr>
            <a:spLocks noGrp="1"/>
          </p:cNvSpPr>
          <p:nvPr>
            <p:ph type="pic" idx="2"/>
          </p:nvPr>
        </p:nvSpPr>
        <p:spPr>
          <a:xfrm>
            <a:off x="5183188" y="987425"/>
            <a:ext cx="6172200" cy="4873625"/>
          </a:xfrm>
          <a:prstGeom prst="rect">
            <a:avLst/>
          </a:prstGeom>
          <a:noFill/>
          <a:ln>
            <a:noFill/>
          </a:ln>
        </p:spPr>
        <p:txBody>
          <a:bodyPr spcFirstLastPara="1" wrap="square" lIns="91400" tIns="45700" rIns="91400" bIns="45700" anchor="t" anchorCtr="0"/>
          <a:lstStyle>
            <a:lvl1pPr marR="0" lvl="0" algn="l" rtl="0">
              <a:spcBef>
                <a:spcPts val="0"/>
              </a:spcBef>
              <a:spcAft>
                <a:spcPts val="0"/>
              </a:spcAft>
              <a:buClr>
                <a:srgbClr val="000000"/>
              </a:buClr>
              <a:buSzPts val="3200"/>
              <a:buFont typeface="Arial"/>
              <a:buNone/>
              <a:defRPr sz="3200" b="0" i="0" u="none" strike="noStrike" cap="none">
                <a:solidFill>
                  <a:srgbClr val="000000"/>
                </a:solidFill>
                <a:latin typeface="Arial"/>
                <a:ea typeface="Arial"/>
                <a:cs typeface="Arial"/>
                <a:sym typeface="Arial"/>
              </a:defRPr>
            </a:lvl1pPr>
            <a:lvl2pPr marR="0" lvl="1" algn="l" rtl="0">
              <a:spcBef>
                <a:spcPts val="0"/>
              </a:spcBef>
              <a:spcAft>
                <a:spcPts val="0"/>
              </a:spcAft>
              <a:buClr>
                <a:srgbClr val="000000"/>
              </a:buClr>
              <a:buSzPts val="2800"/>
              <a:buFont typeface="Arial"/>
              <a:buNone/>
              <a:defRPr sz="2800" b="0" i="0" u="none" strike="noStrike" cap="none">
                <a:solidFill>
                  <a:srgbClr val="000000"/>
                </a:solidFill>
                <a:latin typeface="Arial"/>
                <a:ea typeface="Arial"/>
                <a:cs typeface="Arial"/>
                <a:sym typeface="Arial"/>
              </a:defRPr>
            </a:lvl2pPr>
            <a:lvl3pPr marR="0" lvl="2" algn="l" rtl="0">
              <a:spcBef>
                <a:spcPts val="0"/>
              </a:spcBef>
              <a:spcAft>
                <a:spcPts val="0"/>
              </a:spcAft>
              <a:buClr>
                <a:srgbClr val="000000"/>
              </a:buClr>
              <a:buSzPts val="2400"/>
              <a:buFont typeface="Arial"/>
              <a:buNone/>
              <a:defRPr sz="2400" b="0" i="0" u="none" strike="noStrike" cap="none">
                <a:solidFill>
                  <a:srgbClr val="000000"/>
                </a:solidFill>
                <a:latin typeface="Arial"/>
                <a:ea typeface="Arial"/>
                <a:cs typeface="Arial"/>
                <a:sym typeface="Arial"/>
              </a:defRPr>
            </a:lvl3pPr>
            <a:lvl4pPr marR="0" lvl="3" algn="l" rtl="0">
              <a:spcBef>
                <a:spcPts val="0"/>
              </a:spcBef>
              <a:spcAft>
                <a:spcPts val="0"/>
              </a:spcAft>
              <a:buClr>
                <a:srgbClr val="000000"/>
              </a:buClr>
              <a:buSzPts val="2000"/>
              <a:buFont typeface="Arial"/>
              <a:buNone/>
              <a:defRPr sz="2000" b="0" i="0" u="none" strike="noStrike" cap="none">
                <a:solidFill>
                  <a:srgbClr val="000000"/>
                </a:solidFill>
                <a:latin typeface="Arial"/>
                <a:ea typeface="Arial"/>
                <a:cs typeface="Arial"/>
                <a:sym typeface="Arial"/>
              </a:defRPr>
            </a:lvl4pPr>
            <a:lvl5pPr marR="0" lvl="4" algn="l" rtl="0">
              <a:spcBef>
                <a:spcPts val="0"/>
              </a:spcBef>
              <a:spcAft>
                <a:spcPts val="0"/>
              </a:spcAft>
              <a:buClr>
                <a:srgbClr val="000000"/>
              </a:buClr>
              <a:buSzPts val="2000"/>
              <a:buFont typeface="Arial"/>
              <a:buNone/>
              <a:defRPr sz="20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153" name="Google Shape;153;p24"/>
          <p:cNvSpPr txBox="1">
            <a:spLocks noGrp="1"/>
          </p:cNvSpPr>
          <p:nvPr>
            <p:ph type="body" idx="1"/>
          </p:nvPr>
        </p:nvSpPr>
        <p:spPr>
          <a:xfrm>
            <a:off x="839788" y="2057400"/>
            <a:ext cx="3932237" cy="3811588"/>
          </a:xfrm>
          <a:prstGeom prst="rect">
            <a:avLst/>
          </a:prstGeom>
          <a:noFill/>
          <a:ln>
            <a:noFill/>
          </a:ln>
        </p:spPr>
        <p:txBody>
          <a:bodyPr spcFirstLastPara="1" wrap="square" lIns="91400" tIns="45700" rIns="91400" bIns="45700" anchor="t" anchorCtr="0"/>
          <a:lstStyle>
            <a:lvl1pPr marL="457200" marR="0" lvl="0" indent="-228600" algn="l"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000"/>
              <a:buFont typeface="Arial"/>
              <a:buNone/>
              <a:defRPr sz="1000" b="0"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000"/>
              <a:buFont typeface="Arial"/>
              <a:buNone/>
              <a:defRPr sz="1000" b="0"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9pPr>
          </a:lstStyle>
          <a:p>
            <a:endParaRPr/>
          </a:p>
        </p:txBody>
      </p:sp>
      <p:sp>
        <p:nvSpPr>
          <p:cNvPr id="154" name="Google Shape;154;p24"/>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5" name="Google Shape;155;p24"/>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6" name="Google Shape;156;p24"/>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157"/>
        <p:cNvGrpSpPr/>
        <p:nvPr/>
      </p:nvGrpSpPr>
      <p:grpSpPr>
        <a:xfrm>
          <a:off x="0" y="0"/>
          <a:ext cx="0" cy="0"/>
          <a:chOff x="0" y="0"/>
          <a:chExt cx="0" cy="0"/>
        </a:xfrm>
      </p:grpSpPr>
      <p:sp>
        <p:nvSpPr>
          <p:cNvPr id="158" name="Google Shape;158;p25"/>
          <p:cNvSpPr txBox="1">
            <a:spLocks noGrp="1"/>
          </p:cNvSpPr>
          <p:nvPr>
            <p:ph type="title"/>
          </p:nvPr>
        </p:nvSpPr>
        <p:spPr>
          <a:xfrm>
            <a:off x="838200" y="365125"/>
            <a:ext cx="10515600" cy="1325563"/>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9" name="Google Shape;159;p25"/>
          <p:cNvSpPr txBox="1">
            <a:spLocks noGrp="1"/>
          </p:cNvSpPr>
          <p:nvPr>
            <p:ph type="body" idx="1"/>
          </p:nvPr>
        </p:nvSpPr>
        <p:spPr>
          <a:xfrm rot="5400000">
            <a:off x="3920331" y="-1256506"/>
            <a:ext cx="4351338" cy="10515600"/>
          </a:xfrm>
          <a:prstGeom prst="rect">
            <a:avLst/>
          </a:prstGeom>
          <a:noFill/>
          <a:ln>
            <a:noFill/>
          </a:ln>
        </p:spPr>
        <p:txBody>
          <a:bodyPr spcFirstLastPara="1" wrap="square" lIns="91400" tIns="45700" rIns="91400"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0" name="Google Shape;160;p25"/>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1" name="Google Shape;161;p25"/>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2" name="Google Shape;162;p25"/>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163"/>
        <p:cNvGrpSpPr/>
        <p:nvPr/>
      </p:nvGrpSpPr>
      <p:grpSpPr>
        <a:xfrm>
          <a:off x="0" y="0"/>
          <a:ext cx="0" cy="0"/>
          <a:chOff x="0" y="0"/>
          <a:chExt cx="0" cy="0"/>
        </a:xfrm>
      </p:grpSpPr>
      <p:sp>
        <p:nvSpPr>
          <p:cNvPr id="164" name="Google Shape;164;p26"/>
          <p:cNvSpPr txBox="1">
            <a:spLocks noGrp="1"/>
          </p:cNvSpPr>
          <p:nvPr>
            <p:ph type="title"/>
          </p:nvPr>
        </p:nvSpPr>
        <p:spPr>
          <a:xfrm rot="5400000">
            <a:off x="7133431" y="1956594"/>
            <a:ext cx="5811838" cy="2628900"/>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5" name="Google Shape;165;p26"/>
          <p:cNvSpPr txBox="1">
            <a:spLocks noGrp="1"/>
          </p:cNvSpPr>
          <p:nvPr>
            <p:ph type="body" idx="1"/>
          </p:nvPr>
        </p:nvSpPr>
        <p:spPr>
          <a:xfrm rot="5400000">
            <a:off x="1799431" y="-596106"/>
            <a:ext cx="5811838" cy="7734300"/>
          </a:xfrm>
          <a:prstGeom prst="rect">
            <a:avLst/>
          </a:prstGeom>
          <a:noFill/>
          <a:ln>
            <a:noFill/>
          </a:ln>
        </p:spPr>
        <p:txBody>
          <a:bodyPr spcFirstLastPara="1" wrap="square" lIns="91400" tIns="45700" rIns="91400"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6" name="Google Shape;166;p26"/>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7" name="Google Shape;167;p26"/>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8" name="Google Shape;168;p26"/>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8" name="Google Shape;28;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9" name="Google Shape;29;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0" name="Google Shape;30;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35"/>
        <p:cNvGrpSpPr/>
        <p:nvPr/>
      </p:nvGrpSpPr>
      <p:grpSpPr>
        <a:xfrm>
          <a:off x="0" y="0"/>
          <a:ext cx="0" cy="0"/>
          <a:chOff x="0" y="0"/>
          <a:chExt cx="0" cy="0"/>
        </a:xfrm>
      </p:grpSpPr>
      <p:sp>
        <p:nvSpPr>
          <p:cNvPr id="36" name="Google Shape;36;p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marR="0" lvl="0" algn="ctr" rtl="0">
              <a:spcBef>
                <a:spcPts val="0"/>
              </a:spcBef>
              <a:spcAft>
                <a:spcPts val="0"/>
              </a:spcAft>
              <a:buSzPts val="1400"/>
              <a:buNone/>
              <a:defRPr sz="60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7" name="Google Shape;37;p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Clr>
                <a:srgbClr val="000000"/>
              </a:buClr>
              <a:buSzPts val="2400"/>
              <a:buFont typeface="Arial"/>
              <a:buNone/>
              <a:defRPr sz="2400" b="0" i="0" u="none" strike="noStrike" cap="none">
                <a:solidFill>
                  <a:srgbClr val="000000"/>
                </a:solidFill>
                <a:latin typeface="Arial"/>
                <a:ea typeface="Arial"/>
                <a:cs typeface="Arial"/>
                <a:sym typeface="Arial"/>
              </a:defRPr>
            </a:lvl1pPr>
            <a:lvl2pPr marR="0" lvl="1" algn="ctr" rtl="0">
              <a:spcBef>
                <a:spcPts val="0"/>
              </a:spcBef>
              <a:spcAft>
                <a:spcPts val="0"/>
              </a:spcAft>
              <a:buClr>
                <a:srgbClr val="000000"/>
              </a:buClr>
              <a:buSzPts val="2000"/>
              <a:buFont typeface="Arial"/>
              <a:buNone/>
              <a:defRPr sz="2000" b="0" i="0" u="none" strike="noStrike" cap="none">
                <a:solidFill>
                  <a:srgbClr val="000000"/>
                </a:solidFill>
                <a:latin typeface="Arial"/>
                <a:ea typeface="Arial"/>
                <a:cs typeface="Arial"/>
                <a:sym typeface="Arial"/>
              </a:defRPr>
            </a:lvl2pPr>
            <a:lvl3pPr marR="0" lvl="2" algn="ctr" rtl="0">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3pPr>
            <a:lvl4pPr marR="0" lvl="3" algn="ctr"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4pPr>
            <a:lvl5pPr marR="0" lvl="4" algn="ctr"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38" name="Google Shape;38;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9" name="Google Shape;39;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0" name="Google Shape;40;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41"/>
        <p:cNvGrpSpPr/>
        <p:nvPr/>
      </p:nvGrpSpPr>
      <p:grpSpPr>
        <a:xfrm>
          <a:off x="0" y="0"/>
          <a:ext cx="0" cy="0"/>
          <a:chOff x="0" y="0"/>
          <a:chExt cx="0" cy="0"/>
        </a:xfrm>
      </p:grpSpPr>
      <p:sp>
        <p:nvSpPr>
          <p:cNvPr id="42" name="Google Shape;42;p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60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3" name="Google Shape;43;p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Clr>
                <a:srgbClr val="000000"/>
              </a:buClr>
              <a:buSzPts val="2400"/>
              <a:buFont typeface="Arial"/>
              <a:buNone/>
              <a:defRPr sz="2400" b="0"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2000"/>
              <a:buFont typeface="Arial"/>
              <a:buNone/>
              <a:defRPr sz="2000" b="0"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9" name="Google Shape;49;p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0" name="Google Shape;50;p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1" name="Google Shape;51;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2" name="Google Shape;52;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3" name="Google Shape;5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6" name="Google Shape;56;p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marR="0" lvl="0" indent="-228600" algn="l" rtl="0">
              <a:spcBef>
                <a:spcPts val="0"/>
              </a:spcBef>
              <a:spcAft>
                <a:spcPts val="0"/>
              </a:spcAft>
              <a:buClr>
                <a:srgbClr val="000000"/>
              </a:buClr>
              <a:buSzPts val="2400"/>
              <a:buFont typeface="Arial"/>
              <a:buNone/>
              <a:defRPr sz="2400" b="1"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2000"/>
              <a:buFont typeface="Arial"/>
              <a:buNone/>
              <a:defRPr sz="2000" b="1"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800"/>
              <a:buFont typeface="Arial"/>
              <a:buNone/>
              <a:defRPr sz="1800" b="1"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600"/>
              <a:buFont typeface="Arial"/>
              <a:buNone/>
              <a:defRPr sz="1600" b="1"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600"/>
              <a:buFont typeface="Arial"/>
              <a:buNone/>
              <a:defRPr sz="1600" b="1"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57" name="Google Shape;57;p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8" name="Google Shape;58;p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marR="0" lvl="0" indent="-228600" algn="l" rtl="0">
              <a:spcBef>
                <a:spcPts val="0"/>
              </a:spcBef>
              <a:spcAft>
                <a:spcPts val="0"/>
              </a:spcAft>
              <a:buClr>
                <a:srgbClr val="000000"/>
              </a:buClr>
              <a:buSzPts val="2400"/>
              <a:buFont typeface="Arial"/>
              <a:buNone/>
              <a:defRPr sz="2400" b="1"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2000"/>
              <a:buFont typeface="Arial"/>
              <a:buNone/>
              <a:defRPr sz="2000" b="1"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800"/>
              <a:buFont typeface="Arial"/>
              <a:buNone/>
              <a:defRPr sz="1800" b="1"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600"/>
              <a:buFont typeface="Arial"/>
              <a:buNone/>
              <a:defRPr sz="1600" b="1"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600"/>
              <a:buFont typeface="Arial"/>
              <a:buNone/>
              <a:defRPr sz="1600" b="1"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59" name="Google Shape;59;p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0" name="Google Shape;60;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1" name="Google Shape;61;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2" name="Google Shape;62;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63"/>
        <p:cNvGrpSpPr/>
        <p:nvPr/>
      </p:nvGrpSpPr>
      <p:grpSpPr>
        <a:xfrm>
          <a:off x="0" y="0"/>
          <a:ext cx="0" cy="0"/>
          <a:chOff x="0" y="0"/>
          <a:chExt cx="0" cy="0"/>
        </a:xfrm>
      </p:grpSpPr>
      <p:sp>
        <p:nvSpPr>
          <p:cNvPr id="64" name="Google Shape;64;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32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5" name="Google Shape;65;p1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marR="0" lvl="0" indent="-431800" algn="l" rtl="0">
              <a:spcBef>
                <a:spcPts val="0"/>
              </a:spcBef>
              <a:spcAft>
                <a:spcPts val="0"/>
              </a:spcAft>
              <a:buClr>
                <a:srgbClr val="000000"/>
              </a:buClr>
              <a:buSzPts val="3200"/>
              <a:buFont typeface="Arial"/>
              <a:buChar char="•"/>
              <a:defRPr sz="3200" b="0" i="0" u="none" strike="noStrike" cap="none">
                <a:solidFill>
                  <a:srgbClr val="000000"/>
                </a:solidFill>
                <a:latin typeface="Arial"/>
                <a:ea typeface="Arial"/>
                <a:cs typeface="Arial"/>
                <a:sym typeface="Arial"/>
              </a:defRPr>
            </a:lvl1pPr>
            <a:lvl2pPr marL="914400" marR="0" lvl="1" indent="-406400" algn="l" rtl="0">
              <a:spcBef>
                <a:spcPts val="0"/>
              </a:spcBef>
              <a:spcAft>
                <a:spcPts val="0"/>
              </a:spcAft>
              <a:buClr>
                <a:srgbClr val="000000"/>
              </a:buClr>
              <a:buSzPts val="2800"/>
              <a:buFont typeface="Arial"/>
              <a:buChar char="•"/>
              <a:defRPr sz="2800" b="0" i="0" u="none" strike="noStrike" cap="none">
                <a:solidFill>
                  <a:srgbClr val="000000"/>
                </a:solidFill>
                <a:latin typeface="Arial"/>
                <a:ea typeface="Arial"/>
                <a:cs typeface="Arial"/>
                <a:sym typeface="Arial"/>
              </a:defRPr>
            </a:lvl2pPr>
            <a:lvl3pPr marL="1371600" marR="0" lvl="2" indent="-381000" algn="l" rtl="0">
              <a:spcBef>
                <a:spcPts val="0"/>
              </a:spcBef>
              <a:spcAft>
                <a:spcPts val="0"/>
              </a:spcAft>
              <a:buClr>
                <a:srgbClr val="000000"/>
              </a:buClr>
              <a:buSzPts val="2400"/>
              <a:buFont typeface="Arial"/>
              <a:buChar char="•"/>
              <a:defRPr sz="2400" b="0" i="0" u="none" strike="noStrike" cap="none">
                <a:solidFill>
                  <a:srgbClr val="000000"/>
                </a:solidFill>
                <a:latin typeface="Arial"/>
                <a:ea typeface="Arial"/>
                <a:cs typeface="Arial"/>
                <a:sym typeface="Arial"/>
              </a:defRPr>
            </a:lvl3pPr>
            <a:lvl4pPr marL="1828800" marR="0" lvl="3" indent="-355600" algn="l" rtl="0">
              <a:spcBef>
                <a:spcPts val="0"/>
              </a:spcBef>
              <a:spcAft>
                <a:spcPts val="0"/>
              </a:spcAft>
              <a:buClr>
                <a:srgbClr val="000000"/>
              </a:buClr>
              <a:buSzPts val="2000"/>
              <a:buFont typeface="Arial"/>
              <a:buChar char="•"/>
              <a:defRPr sz="2000" b="0" i="0" u="none" strike="noStrike" cap="none">
                <a:solidFill>
                  <a:srgbClr val="000000"/>
                </a:solidFill>
                <a:latin typeface="Arial"/>
                <a:ea typeface="Arial"/>
                <a:cs typeface="Arial"/>
                <a:sym typeface="Arial"/>
              </a:defRPr>
            </a:lvl4pPr>
            <a:lvl5pPr marL="2286000" marR="0" lvl="4" indent="-355600" algn="l" rtl="0">
              <a:spcBef>
                <a:spcPts val="0"/>
              </a:spcBef>
              <a:spcAft>
                <a:spcPts val="0"/>
              </a:spcAft>
              <a:buClr>
                <a:srgbClr val="000000"/>
              </a:buClr>
              <a:buSzPts val="2000"/>
              <a:buFont typeface="Arial"/>
              <a:buChar char="•"/>
              <a:defRPr sz="2000" b="0" i="0" u="none" strike="noStrike" cap="none">
                <a:solidFill>
                  <a:srgbClr val="000000"/>
                </a:solidFill>
                <a:latin typeface="Arial"/>
                <a:ea typeface="Arial"/>
                <a:cs typeface="Arial"/>
                <a:sym typeface="Arial"/>
              </a:defRPr>
            </a:lvl5pPr>
            <a:lvl6pPr marL="2743200" marR="0" lvl="5"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 name="Google Shape;66;p1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000"/>
              <a:buFont typeface="Arial"/>
              <a:buNone/>
              <a:defRPr sz="1000" b="0"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000"/>
              <a:buFont typeface="Arial"/>
              <a:buNone/>
              <a:defRPr sz="1000" b="0"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9pPr>
          </a:lstStyle>
          <a:p>
            <a:endParaRPr/>
          </a:p>
        </p:txBody>
      </p:sp>
      <p:sp>
        <p:nvSpPr>
          <p:cNvPr id="67" name="Google Shape;67;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8" name="Google Shape;68;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9" name="Google Shape;69;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70"/>
        <p:cNvGrpSpPr/>
        <p:nvPr/>
      </p:nvGrpSpPr>
      <p:grpSpPr>
        <a:xfrm>
          <a:off x="0" y="0"/>
          <a:ext cx="0" cy="0"/>
          <a:chOff x="0" y="0"/>
          <a:chExt cx="0" cy="0"/>
        </a:xfrm>
      </p:grpSpPr>
      <p:sp>
        <p:nvSpPr>
          <p:cNvPr id="71" name="Google Shape;71;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32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2" name="Google Shape;72;p11"/>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rgbClr val="000000"/>
              </a:buClr>
              <a:buSzPts val="3200"/>
              <a:buFont typeface="Arial"/>
              <a:buNone/>
              <a:defRPr sz="3200" b="0" i="0" u="none" strike="noStrike" cap="none">
                <a:solidFill>
                  <a:srgbClr val="000000"/>
                </a:solidFill>
                <a:latin typeface="Arial"/>
                <a:ea typeface="Arial"/>
                <a:cs typeface="Arial"/>
                <a:sym typeface="Arial"/>
              </a:defRPr>
            </a:lvl1pPr>
            <a:lvl2pPr marR="0" lvl="1" algn="l" rtl="0">
              <a:spcBef>
                <a:spcPts val="0"/>
              </a:spcBef>
              <a:spcAft>
                <a:spcPts val="0"/>
              </a:spcAft>
              <a:buClr>
                <a:srgbClr val="000000"/>
              </a:buClr>
              <a:buSzPts val="2800"/>
              <a:buFont typeface="Arial"/>
              <a:buNone/>
              <a:defRPr sz="2800" b="0" i="0" u="none" strike="noStrike" cap="none">
                <a:solidFill>
                  <a:srgbClr val="000000"/>
                </a:solidFill>
                <a:latin typeface="Arial"/>
                <a:ea typeface="Arial"/>
                <a:cs typeface="Arial"/>
                <a:sym typeface="Arial"/>
              </a:defRPr>
            </a:lvl2pPr>
            <a:lvl3pPr marR="0" lvl="2" algn="l" rtl="0">
              <a:spcBef>
                <a:spcPts val="0"/>
              </a:spcBef>
              <a:spcAft>
                <a:spcPts val="0"/>
              </a:spcAft>
              <a:buClr>
                <a:srgbClr val="000000"/>
              </a:buClr>
              <a:buSzPts val="2400"/>
              <a:buFont typeface="Arial"/>
              <a:buNone/>
              <a:defRPr sz="2400" b="0" i="0" u="none" strike="noStrike" cap="none">
                <a:solidFill>
                  <a:srgbClr val="000000"/>
                </a:solidFill>
                <a:latin typeface="Arial"/>
                <a:ea typeface="Arial"/>
                <a:cs typeface="Arial"/>
                <a:sym typeface="Arial"/>
              </a:defRPr>
            </a:lvl3pPr>
            <a:lvl4pPr marR="0" lvl="3" algn="l" rtl="0">
              <a:spcBef>
                <a:spcPts val="0"/>
              </a:spcBef>
              <a:spcAft>
                <a:spcPts val="0"/>
              </a:spcAft>
              <a:buClr>
                <a:srgbClr val="000000"/>
              </a:buClr>
              <a:buSzPts val="2000"/>
              <a:buFont typeface="Arial"/>
              <a:buNone/>
              <a:defRPr sz="2000" b="0" i="0" u="none" strike="noStrike" cap="none">
                <a:solidFill>
                  <a:srgbClr val="000000"/>
                </a:solidFill>
                <a:latin typeface="Arial"/>
                <a:ea typeface="Arial"/>
                <a:cs typeface="Arial"/>
                <a:sym typeface="Arial"/>
              </a:defRPr>
            </a:lvl4pPr>
            <a:lvl5pPr marR="0" lvl="4" algn="l" rtl="0">
              <a:spcBef>
                <a:spcPts val="0"/>
              </a:spcBef>
              <a:spcAft>
                <a:spcPts val="0"/>
              </a:spcAft>
              <a:buClr>
                <a:srgbClr val="000000"/>
              </a:buClr>
              <a:buSzPts val="2000"/>
              <a:buFont typeface="Arial"/>
              <a:buNone/>
              <a:defRPr sz="20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73" name="Google Shape;73;p1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Clr>
                <a:srgbClr val="000000"/>
              </a:buClr>
              <a:buSzPts val="1600"/>
              <a:buFont typeface="Arial"/>
              <a:buNone/>
              <a:defRPr sz="1600" b="0" i="0" u="none" strike="noStrike" cap="none">
                <a:solidFill>
                  <a:srgbClr val="000000"/>
                </a:solidFill>
                <a:latin typeface="Arial"/>
                <a:ea typeface="Arial"/>
                <a:cs typeface="Arial"/>
                <a:sym typeface="Arial"/>
              </a:defRPr>
            </a:lvl1pPr>
            <a:lvl2pPr marL="914400" marR="0" lvl="1" indent="-228600" algn="l" rtl="0">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1371600" marR="0" lvl="2" indent="-228600" algn="l" rtl="0">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3pPr>
            <a:lvl4pPr marL="1828800" marR="0" lvl="3" indent="-228600" algn="l" rtl="0">
              <a:spcBef>
                <a:spcPts val="0"/>
              </a:spcBef>
              <a:spcAft>
                <a:spcPts val="0"/>
              </a:spcAft>
              <a:buClr>
                <a:srgbClr val="000000"/>
              </a:buClr>
              <a:buSzPts val="1000"/>
              <a:buFont typeface="Arial"/>
              <a:buNone/>
              <a:defRPr sz="1000" b="0" i="0" u="none" strike="noStrike" cap="none">
                <a:solidFill>
                  <a:srgbClr val="000000"/>
                </a:solidFill>
                <a:latin typeface="Arial"/>
                <a:ea typeface="Arial"/>
                <a:cs typeface="Arial"/>
                <a:sym typeface="Arial"/>
              </a:defRPr>
            </a:lvl4pPr>
            <a:lvl5pPr marL="2286000" marR="0" lvl="4" indent="-228600" algn="l" rtl="0">
              <a:spcBef>
                <a:spcPts val="0"/>
              </a:spcBef>
              <a:spcAft>
                <a:spcPts val="0"/>
              </a:spcAft>
              <a:buClr>
                <a:srgbClr val="000000"/>
              </a:buClr>
              <a:buSzPts val="1000"/>
              <a:buFont typeface="Arial"/>
              <a:buNone/>
              <a:defRPr sz="1000" b="0" i="0" u="none" strike="noStrike" cap="none">
                <a:solidFill>
                  <a:srgbClr val="000000"/>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Arial"/>
                <a:ea typeface="Arial"/>
                <a:cs typeface="Arial"/>
                <a:sym typeface="Arial"/>
              </a:defRPr>
            </a:lvl9pPr>
          </a:lstStyle>
          <a:p>
            <a:endParaRPr/>
          </a:p>
        </p:txBody>
      </p:sp>
      <p:sp>
        <p:nvSpPr>
          <p:cNvPr id="74" name="Google Shape;7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5" name="Google Shape;7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76" name="Google Shape;7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888888"/>
              </a:buClr>
              <a:buSzPts val="1200"/>
              <a:buFont typeface="Arial"/>
              <a:buNone/>
              <a:defRPr sz="1200" b="1" i="1"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rgbClr val="888888"/>
              </a:buClr>
              <a:buSzPts val="1200"/>
              <a:buFont typeface="Arial"/>
              <a:buNone/>
              <a:defRPr sz="1200" b="1" i="1"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2400"/>
              <a:buFont typeface="Arial"/>
              <a:buNone/>
              <a:defRPr sz="2400" b="1" i="1" u="none" strike="noStrike" cap="none">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1"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1"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1"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1"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1"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1"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1"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1"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i="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838200" y="365125"/>
            <a:ext cx="10515600" cy="1325563"/>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1" name="Google Shape;91;p14"/>
          <p:cNvSpPr txBox="1">
            <a:spLocks noGrp="1"/>
          </p:cNvSpPr>
          <p:nvPr>
            <p:ph type="body" idx="1"/>
          </p:nvPr>
        </p:nvSpPr>
        <p:spPr>
          <a:xfrm>
            <a:off x="838200" y="1825625"/>
            <a:ext cx="10515600" cy="4351338"/>
          </a:xfrm>
          <a:prstGeom prst="rect">
            <a:avLst/>
          </a:prstGeom>
          <a:noFill/>
          <a:ln>
            <a:noFill/>
          </a:ln>
        </p:spPr>
        <p:txBody>
          <a:bodyPr spcFirstLastPara="1" wrap="square" lIns="91400" tIns="45700" rIns="91400" bIns="45700" anchor="t" anchorCtr="0"/>
          <a:lstStyle>
            <a:lvl1pPr marL="457200" marR="0" lvl="0"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spcBef>
                <a:spcPts val="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2" name="Google Shape;92;p14"/>
          <p:cNvSpPr txBox="1">
            <a:spLocks noGrp="1"/>
          </p:cNvSpPr>
          <p:nvPr>
            <p:ph type="dt" idx="10"/>
          </p:nvPr>
        </p:nvSpPr>
        <p:spPr>
          <a:xfrm>
            <a:off x="838200" y="6356350"/>
            <a:ext cx="2743200" cy="365125"/>
          </a:xfrm>
          <a:prstGeom prst="rect">
            <a:avLst/>
          </a:prstGeom>
          <a:noFill/>
          <a:ln>
            <a:noFill/>
          </a:ln>
        </p:spPr>
        <p:txBody>
          <a:bodyPr spcFirstLastPara="1" wrap="square" lIns="91400" tIns="45700" rIns="91400" bIns="45700" anchor="ctr" anchorCtr="0"/>
          <a:lstStyle>
            <a:lvl1pPr marR="0" lvl="0" algn="l"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3" name="Google Shape;93;p14"/>
          <p:cNvSpPr txBox="1">
            <a:spLocks noGrp="1"/>
          </p:cNvSpPr>
          <p:nvPr>
            <p:ph type="ftr" idx="11"/>
          </p:nvPr>
        </p:nvSpPr>
        <p:spPr>
          <a:xfrm>
            <a:off x="4038600" y="6356350"/>
            <a:ext cx="4114800" cy="365125"/>
          </a:xfrm>
          <a:prstGeom prst="rect">
            <a:avLst/>
          </a:prstGeom>
          <a:noFill/>
          <a:ln>
            <a:noFill/>
          </a:ln>
        </p:spPr>
        <p:txBody>
          <a:bodyPr spcFirstLastPara="1" wrap="square" lIns="91400" tIns="45700" rIns="91400" bIns="45700" anchor="ctr" anchorCtr="0"/>
          <a:lstStyle>
            <a:lvl1pPr marR="0" lvl="0" algn="ctr" rtl="0">
              <a:spcBef>
                <a:spcPts val="0"/>
              </a:spcBef>
              <a:spcAft>
                <a:spcPts val="0"/>
              </a:spcAft>
              <a:buClr>
                <a:srgbClr val="888888"/>
              </a:buClr>
              <a:buSzPts val="1200"/>
              <a:buFont typeface="Calibri"/>
              <a:buNone/>
              <a:defRPr sz="1200" b="1" i="0">
                <a:solidFill>
                  <a:srgbClr val="888888"/>
                </a:solidFill>
                <a:latin typeface="Arial"/>
                <a:ea typeface="Arial"/>
                <a:cs typeface="Arial"/>
                <a:sym typeface="Arial"/>
              </a:defRPr>
            </a:lvl1pPr>
            <a:lvl2pPr marR="0" lvl="1" algn="l" rtl="0">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4" name="Google Shape;94;p14"/>
          <p:cNvSpPr txBox="1">
            <a:spLocks noGrp="1"/>
          </p:cNvSpPr>
          <p:nvPr>
            <p:ph type="sldNum" idx="12"/>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lvl1pPr marL="0" marR="0" lvl="0"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1" i="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ja-JP"/>
              <a:t>‹#›</a:t>
            </a:fld>
            <a:endParaRPr sz="1800" b="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0"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s://kotobank.jp/word/BGM-119612"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hyperlink" Target="https://www.tenpo.biz/tentsu/simple-bgm" TargetMode="External"/><Relationship Id="rId4" Type="http://schemas.openxmlformats.org/officeDocument/2006/relationships/hyperlink" Target="https://www.kyoiku-shuppan.co.jp/textbook/chuu/ongaku/files/2234/0/youso.pdf"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s://kotobank.jp/word/%E8%83%8C%E6%99%AF-112785"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hyperlink" Target="https://kotobank.jp/word/BGM-119612" TargetMode="External"/><Relationship Id="rId4" Type="http://schemas.openxmlformats.org/officeDocument/2006/relationships/hyperlink" Target="https://kotobank.jp/word/%E7%92%B0%E5%A2%83%E9%9F%B3%E6%A5%BD-170991"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7"/>
          <p:cNvSpPr txBox="1">
            <a:spLocks noGrp="1"/>
          </p:cNvSpPr>
          <p:nvPr>
            <p:ph type="ctrTitle" idx="4294967295"/>
          </p:nvPr>
        </p:nvSpPr>
        <p:spPr>
          <a:xfrm>
            <a:off x="1212850" y="1122363"/>
            <a:ext cx="945515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None/>
            </a:pPr>
            <a:r>
              <a:rPr lang="ja-JP" sz="6000" b="1" i="0" u="none" strike="noStrike" cap="none">
                <a:solidFill>
                  <a:srgbClr val="000000"/>
                </a:solidFill>
                <a:latin typeface="Calibri"/>
                <a:ea typeface="Calibri"/>
                <a:cs typeface="Calibri"/>
                <a:sym typeface="Calibri"/>
              </a:rPr>
              <a:t>小売店におけるBGMの効果</a:t>
            </a:r>
            <a:endParaRPr/>
          </a:p>
        </p:txBody>
      </p:sp>
      <p:sp>
        <p:nvSpPr>
          <p:cNvPr id="174" name="Google Shape;174;p27"/>
          <p:cNvSpPr txBox="1">
            <a:spLocks noGrp="1"/>
          </p:cNvSpPr>
          <p:nvPr>
            <p:ph type="subTitle" idx="4294967295"/>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9月11日</a:t>
            </a:r>
            <a:endParaRPr/>
          </a:p>
          <a:p>
            <a:pPr marL="0" marR="0" lvl="0" indent="0" algn="ctr"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峰尾ゼミナール三年</a:t>
            </a:r>
            <a:endParaRPr/>
          </a:p>
          <a:p>
            <a:pPr marL="0" marR="0" lvl="0" indent="0" algn="ctr"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市村・井上・印南・杉田・深澤</a:t>
            </a:r>
            <a:endParaRPr sz="2800" b="1" i="0" u="none" strike="noStrike" cap="none">
              <a:solidFill>
                <a:srgbClr val="000000"/>
              </a:solidFill>
              <a:latin typeface="Calibri"/>
              <a:ea typeface="Calibri"/>
              <a:cs typeface="Calibri"/>
              <a:sym typeface="Calibri"/>
            </a:endParaRPr>
          </a:p>
        </p:txBody>
      </p:sp>
      <p:sp>
        <p:nvSpPr>
          <p:cNvPr id="175" name="Google Shape;175;p27"/>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ja-JP" sz="1800" b="1" i="1" u="none" strike="noStrike" cap="none">
                <a:solidFill>
                  <a:srgbClr val="000000"/>
                </a:solidFill>
                <a:latin typeface="Calibri"/>
                <a:ea typeface="Calibri"/>
                <a:cs typeface="Calibri"/>
                <a:sym typeface="Calibri"/>
              </a:rPr>
              <a:t>　</a:t>
            </a:r>
            <a:endParaRPr/>
          </a:p>
        </p:txBody>
      </p:sp>
      <p:pic>
        <p:nvPicPr>
          <p:cNvPr id="176" name="Google Shape;176;p27" descr="æ´æå±ã®ã¤ã©ã¹ã"/>
          <p:cNvPicPr preferRelativeResize="0"/>
          <p:nvPr/>
        </p:nvPicPr>
        <p:blipFill rotWithShape="1">
          <a:blip r:embed="rId3">
            <a:alphaModFix/>
          </a:blip>
          <a:srcRect/>
          <a:stretch/>
        </p:blipFill>
        <p:spPr>
          <a:xfrm>
            <a:off x="1022350" y="4430713"/>
            <a:ext cx="2176463" cy="2176462"/>
          </a:xfrm>
          <a:prstGeom prst="rect">
            <a:avLst/>
          </a:prstGeom>
          <a:noFill/>
          <a:ln>
            <a:noFill/>
          </a:ln>
        </p:spPr>
      </p:pic>
      <p:pic>
        <p:nvPicPr>
          <p:cNvPr id="177" name="Google Shape;177;p27" descr="ååæ£ã®ã¤ã©ã¹ã"/>
          <p:cNvPicPr preferRelativeResize="0"/>
          <p:nvPr/>
        </p:nvPicPr>
        <p:blipFill rotWithShape="1">
          <a:blip r:embed="rId4">
            <a:alphaModFix/>
          </a:blip>
          <a:srcRect/>
          <a:stretch/>
        </p:blipFill>
        <p:spPr>
          <a:xfrm>
            <a:off x="9467850" y="4430713"/>
            <a:ext cx="1993900" cy="2252662"/>
          </a:xfrm>
          <a:prstGeom prst="rect">
            <a:avLst/>
          </a:prstGeom>
          <a:noFill/>
          <a:ln>
            <a:noFill/>
          </a:ln>
        </p:spPr>
      </p:pic>
      <p:pic>
        <p:nvPicPr>
          <p:cNvPr id="178" name="Google Shape;178;p27"/>
          <p:cNvPicPr preferRelativeResize="0"/>
          <p:nvPr/>
        </p:nvPicPr>
        <p:blipFill rotWithShape="1">
          <a:blip r:embed="rId5">
            <a:alphaModFix/>
          </a:blip>
          <a:srcRect/>
          <a:stretch/>
        </p:blipFill>
        <p:spPr>
          <a:xfrm>
            <a:off x="0" y="909638"/>
            <a:ext cx="2378075" cy="1343025"/>
          </a:xfrm>
          <a:prstGeom prst="rect">
            <a:avLst/>
          </a:prstGeom>
          <a:noFill/>
          <a:ln>
            <a:noFill/>
          </a:ln>
        </p:spPr>
      </p:pic>
      <p:sp>
        <p:nvSpPr>
          <p:cNvPr id="180" name="Google Shape;180;p27"/>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1</a:t>
            </a:fld>
            <a:endParaRPr sz="1800">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6"/>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0" u="none" strike="noStrike" cap="none">
                <a:solidFill>
                  <a:srgbClr val="000000"/>
                </a:solidFill>
                <a:latin typeface="Calibri"/>
                <a:ea typeface="Calibri"/>
                <a:cs typeface="Calibri"/>
                <a:sym typeface="Calibri"/>
              </a:rPr>
              <a:t>現状分析</a:t>
            </a:r>
            <a:endParaRPr sz="1400" b="0" i="0" u="none" strike="noStrike" cap="none">
              <a:solidFill>
                <a:srgbClr val="000000"/>
              </a:solidFill>
              <a:latin typeface="Arial"/>
              <a:ea typeface="Arial"/>
              <a:cs typeface="Arial"/>
              <a:sym typeface="Arial"/>
            </a:endParaRPr>
          </a:p>
        </p:txBody>
      </p:sp>
      <p:sp>
        <p:nvSpPr>
          <p:cNvPr id="275" name="Google Shape;275;p36"/>
          <p:cNvSpPr txBox="1">
            <a:spLocks noGrp="1"/>
          </p:cNvSpPr>
          <p:nvPr>
            <p:ph type="body" idx="4294967295"/>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800"/>
              <a:buFont typeface="Arial"/>
              <a:buNone/>
            </a:pPr>
            <a:r>
              <a:rPr lang="ja-JP" sz="2800" b="1" i="0" u="none" strike="noStrike" cap="none" dirty="0">
                <a:solidFill>
                  <a:srgbClr val="000000"/>
                </a:solidFill>
                <a:latin typeface="Calibri"/>
                <a:ea typeface="Calibri"/>
                <a:cs typeface="Calibri"/>
                <a:sym typeface="Calibri"/>
              </a:rPr>
              <a:t>店舗流通ネット株式会社のアンケート調査によると、BGMを流している（流すときと流さないときがある場合を含む）お店が</a:t>
            </a:r>
            <a:endParaRPr sz="2800" b="1" i="0" u="none" strike="noStrike" cap="none" dirty="0">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800"/>
              <a:buFont typeface="Arial"/>
              <a:buNone/>
            </a:pPr>
            <a:r>
              <a:rPr lang="ja-JP" sz="2800" b="1" dirty="0">
                <a:latin typeface="Calibri"/>
                <a:ea typeface="Calibri"/>
                <a:cs typeface="Calibri"/>
                <a:sym typeface="Calibri"/>
              </a:rPr>
              <a:t>７３</a:t>
            </a:r>
            <a:r>
              <a:rPr lang="ja-JP" sz="2800" b="1" i="0" u="none" strike="noStrike" cap="none" dirty="0">
                <a:solidFill>
                  <a:srgbClr val="000000"/>
                </a:solidFill>
                <a:latin typeface="Calibri"/>
                <a:ea typeface="Calibri"/>
                <a:cs typeface="Calibri"/>
                <a:sym typeface="Calibri"/>
              </a:rPr>
              <a:t>％であった</a:t>
            </a:r>
            <a:endParaRPr sz="2800" b="1"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800"/>
              <a:buFont typeface="Arial"/>
              <a:buNone/>
            </a:pPr>
            <a:endParaRPr sz="2800" b="1"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800"/>
              <a:buFont typeface="Arial"/>
              <a:buNone/>
            </a:pPr>
            <a:r>
              <a:rPr lang="ja-JP" sz="2800" b="1" i="0" u="none" strike="noStrike" cap="none" dirty="0">
                <a:solidFill>
                  <a:srgbClr val="000000"/>
                </a:solidFill>
                <a:latin typeface="Calibri"/>
                <a:ea typeface="Calibri"/>
                <a:cs typeface="Calibri"/>
                <a:sym typeface="Calibri"/>
              </a:rPr>
              <a:t>　　　</a:t>
            </a:r>
            <a:r>
              <a:rPr lang="ja-JP" sz="3200" b="1" i="0" u="none" strike="noStrike" cap="none" dirty="0">
                <a:solidFill>
                  <a:srgbClr val="FF0000"/>
                </a:solidFill>
                <a:latin typeface="Calibri"/>
                <a:ea typeface="Calibri"/>
                <a:cs typeface="Calibri"/>
                <a:sym typeface="Calibri"/>
              </a:rPr>
              <a:t>約</a:t>
            </a:r>
            <a:r>
              <a:rPr lang="ja-JP" sz="3200" b="1" dirty="0">
                <a:solidFill>
                  <a:srgbClr val="FF0000"/>
                </a:solidFill>
                <a:latin typeface="Calibri"/>
                <a:ea typeface="Calibri"/>
                <a:cs typeface="Calibri"/>
                <a:sym typeface="Calibri"/>
              </a:rPr>
              <a:t>４</a:t>
            </a:r>
            <a:r>
              <a:rPr lang="ja-JP" sz="3200" b="1" i="0" u="none" strike="noStrike" cap="none" dirty="0">
                <a:solidFill>
                  <a:srgbClr val="FF0000"/>
                </a:solidFill>
                <a:latin typeface="Calibri"/>
                <a:ea typeface="Calibri"/>
                <a:cs typeface="Calibri"/>
                <a:sym typeface="Calibri"/>
              </a:rPr>
              <a:t>分の３の店舗でBGMを利用していると回答</a:t>
            </a:r>
            <a:endParaRPr sz="3200" b="1" i="0" u="none" strike="noStrike" cap="none" dirty="0">
              <a:solidFill>
                <a:srgbClr val="FF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1800"/>
              <a:buFont typeface="Arial"/>
              <a:buNone/>
            </a:pPr>
            <a:endParaRPr sz="1800" b="1"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1800"/>
              <a:buFont typeface="Arial"/>
              <a:buNone/>
            </a:pPr>
            <a:endParaRPr sz="1800" b="1"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1800"/>
              <a:buFont typeface="Arial"/>
              <a:buNone/>
            </a:pPr>
            <a:endParaRPr sz="1800" b="1"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1800"/>
              <a:buFont typeface="Arial"/>
              <a:buNone/>
            </a:pPr>
            <a:endParaRPr sz="1800" b="1"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1800"/>
              <a:buFont typeface="Arial"/>
              <a:buNone/>
            </a:pPr>
            <a:r>
              <a:rPr lang="ja-JP" sz="1800" b="1" i="0" u="none" strike="noStrike" cap="none" dirty="0">
                <a:solidFill>
                  <a:srgbClr val="000000"/>
                </a:solidFill>
                <a:latin typeface="Calibri"/>
                <a:ea typeface="Calibri"/>
                <a:cs typeface="Calibri"/>
                <a:sym typeface="Calibri"/>
              </a:rPr>
              <a:t>　　　　　　　　　</a:t>
            </a:r>
            <a:endParaRPr sz="1800" b="1"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1800"/>
              <a:buFont typeface="Arial"/>
              <a:buNone/>
            </a:pPr>
            <a:r>
              <a:rPr lang="ja-JP" sz="1800" b="1" i="0" u="none" strike="noStrike" cap="none" dirty="0">
                <a:solidFill>
                  <a:srgbClr val="000000"/>
                </a:solidFill>
                <a:latin typeface="Calibri"/>
                <a:ea typeface="Calibri"/>
                <a:cs typeface="Calibri"/>
                <a:sym typeface="Calibri"/>
              </a:rPr>
              <a:t>                          店舗BGM（2018年6月6日）https://www.tenpo.biz/tentsu/simple-bgm</a:t>
            </a:r>
            <a:endParaRPr sz="1800" b="1" i="0" u="none" strike="noStrike" cap="none" dirty="0">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800"/>
              <a:buFont typeface="Arial"/>
              <a:buNone/>
            </a:pPr>
            <a:endParaRPr sz="2800" b="1" i="0" u="none" strike="noStrike" cap="none" dirty="0">
              <a:solidFill>
                <a:srgbClr val="000000"/>
              </a:solidFill>
              <a:latin typeface="Calibri"/>
              <a:ea typeface="Calibri"/>
              <a:cs typeface="Calibri"/>
              <a:sym typeface="Calibri"/>
            </a:endParaRPr>
          </a:p>
        </p:txBody>
      </p:sp>
      <p:sp>
        <p:nvSpPr>
          <p:cNvPr id="277" name="Google Shape;277;p36"/>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10</a:t>
            </a:fld>
            <a:endParaRPr sz="2400" b="1" i="1">
              <a:solidFill>
                <a:srgbClr val="888888"/>
              </a:solidFill>
              <a:latin typeface="Calibri"/>
              <a:ea typeface="Calibri"/>
              <a:cs typeface="Calibri"/>
              <a:sym typeface="Calibri"/>
            </a:endParaRPr>
          </a:p>
        </p:txBody>
      </p:sp>
      <p:sp>
        <p:nvSpPr>
          <p:cNvPr id="278" name="Google Shape;278;p36"/>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10</a:t>
            </a:fld>
            <a:endParaRPr sz="1800">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現状分析</a:t>
            </a:r>
            <a:endParaRPr/>
          </a:p>
        </p:txBody>
      </p:sp>
      <p:sp>
        <p:nvSpPr>
          <p:cNvPr id="284" name="Google Shape;284;p37"/>
          <p:cNvSpPr txBox="1">
            <a:spLocks noGrp="1"/>
          </p:cNvSpPr>
          <p:nvPr>
            <p:ph type="body" idx="1"/>
          </p:nvPr>
        </p:nvSpPr>
        <p:spPr>
          <a:xfrm>
            <a:off x="838200" y="1825625"/>
            <a:ext cx="10515600" cy="46672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400"/>
              <a:buFont typeface="Arial"/>
              <a:buNone/>
            </a:pPr>
            <a:r>
              <a:rPr lang="ja-JP" sz="2400" b="0" i="0" u="none" strike="noStrike" cap="none" dirty="0">
                <a:solidFill>
                  <a:srgbClr val="000000"/>
                </a:solidFill>
                <a:latin typeface="Arial"/>
                <a:ea typeface="Arial"/>
                <a:cs typeface="Arial"/>
                <a:sym typeface="Arial"/>
              </a:rPr>
              <a:t>ところが</a:t>
            </a:r>
            <a:r>
              <a:rPr lang="ja-JP" sz="1800" b="0" i="0" u="none" strike="noStrike" cap="none" dirty="0">
                <a:solidFill>
                  <a:srgbClr val="000000"/>
                </a:solidFill>
                <a:latin typeface="Arial"/>
                <a:ea typeface="Arial"/>
                <a:cs typeface="Arial"/>
                <a:sym typeface="Arial"/>
              </a:rPr>
              <a:t>…</a:t>
            </a:r>
            <a:endParaRPr dirty="0"/>
          </a:p>
          <a:p>
            <a:pPr marL="0" marR="0" lvl="0" indent="0" algn="l" rtl="0">
              <a:spcBef>
                <a:spcPts val="0"/>
              </a:spcBef>
              <a:spcAft>
                <a:spcPts val="0"/>
              </a:spcAft>
              <a:buClr>
                <a:srgbClr val="000000"/>
              </a:buClr>
              <a:buSzPts val="2400"/>
              <a:buFont typeface="Arial"/>
              <a:buNone/>
            </a:pPr>
            <a:r>
              <a:rPr lang="ja-JP" sz="2400" b="0" i="0" u="none" strike="noStrike" cap="none" dirty="0">
                <a:solidFill>
                  <a:srgbClr val="000000"/>
                </a:solidFill>
                <a:latin typeface="Arial"/>
                <a:ea typeface="Arial"/>
                <a:cs typeface="Arial"/>
                <a:sym typeface="Arial"/>
              </a:rPr>
              <a:t>同調査で、BGMを流すために利用しているサービスもしくは機材について、9割近くの店舗が</a:t>
            </a:r>
            <a:r>
              <a:rPr lang="ja-JP" sz="2800" b="1" i="0" u="none" strike="noStrike" cap="none" dirty="0">
                <a:solidFill>
                  <a:srgbClr val="000000"/>
                </a:solidFill>
                <a:latin typeface="Arial"/>
                <a:ea typeface="Arial"/>
                <a:cs typeface="Arial"/>
                <a:sym typeface="Arial"/>
              </a:rPr>
              <a:t>既存のチャンネル</a:t>
            </a:r>
            <a:r>
              <a:rPr lang="ja-JP" sz="2400" b="0" i="0" u="none" strike="noStrike" cap="none" dirty="0">
                <a:solidFill>
                  <a:srgbClr val="000000"/>
                </a:solidFill>
                <a:latin typeface="Arial"/>
                <a:ea typeface="Arial"/>
                <a:cs typeface="Arial"/>
                <a:sym typeface="Arial"/>
              </a:rPr>
              <a:t>を使用していた</a:t>
            </a:r>
            <a:endParaRPr sz="2400" b="0" i="0" u="none" strike="noStrike" cap="none" dirty="0">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3200"/>
              <a:buFont typeface="Arial"/>
              <a:buNone/>
            </a:pPr>
            <a:endParaRPr sz="3200" b="0" i="0" u="none" strike="noStrike" cap="none" dirty="0">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3200"/>
              <a:buFont typeface="Arial"/>
              <a:buNone/>
            </a:pPr>
            <a:r>
              <a:rPr lang="ja-JP" sz="3200" b="0" i="0" u="none" strike="noStrike" cap="none" dirty="0">
                <a:solidFill>
                  <a:srgbClr val="000000"/>
                </a:solidFill>
                <a:latin typeface="Arial"/>
                <a:ea typeface="Arial"/>
                <a:cs typeface="Arial"/>
                <a:sym typeface="Arial"/>
              </a:rPr>
              <a:t>　　　　　　　　　　　　　　</a:t>
            </a:r>
            <a:endParaRPr sz="3200" b="0" i="0" u="none" strike="noStrike" cap="none" dirty="0">
              <a:solidFill>
                <a:srgbClr val="000000"/>
              </a:solidFill>
              <a:latin typeface="Arial"/>
              <a:ea typeface="Arial"/>
              <a:cs typeface="Arial"/>
              <a:sym typeface="Arial"/>
            </a:endParaRPr>
          </a:p>
        </p:txBody>
      </p:sp>
      <p:sp>
        <p:nvSpPr>
          <p:cNvPr id="285" name="Google Shape;285;p37"/>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11</a:t>
            </a:fld>
            <a:endParaRPr sz="1800" b="0" i="0">
              <a:solidFill>
                <a:srgbClr val="000000"/>
              </a:solidFill>
              <a:latin typeface="Arial"/>
              <a:ea typeface="Arial"/>
              <a:cs typeface="Arial"/>
              <a:sym typeface="Arial"/>
            </a:endParaRPr>
          </a:p>
        </p:txBody>
      </p:sp>
      <p:pic>
        <p:nvPicPr>
          <p:cNvPr id="286" name="Google Shape;286;p37" title="Points scored"/>
          <p:cNvPicPr preferRelativeResize="0"/>
          <p:nvPr/>
        </p:nvPicPr>
        <p:blipFill>
          <a:blip r:embed="rId3">
            <a:alphaModFix/>
          </a:blip>
          <a:stretch>
            <a:fillRect/>
          </a:stretch>
        </p:blipFill>
        <p:spPr>
          <a:xfrm>
            <a:off x="3389554" y="3012337"/>
            <a:ext cx="5847141" cy="3615475"/>
          </a:xfrm>
          <a:prstGeom prst="rect">
            <a:avLst/>
          </a:prstGeom>
          <a:noFill/>
          <a:ln>
            <a:noFill/>
          </a:ln>
        </p:spPr>
      </p:pic>
      <p:sp>
        <p:nvSpPr>
          <p:cNvPr id="287" name="Google Shape;287;p37"/>
          <p:cNvSpPr/>
          <p:nvPr/>
        </p:nvSpPr>
        <p:spPr>
          <a:xfrm>
            <a:off x="5400013" y="6492863"/>
            <a:ext cx="5583300" cy="285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ja-JP" sz="1400" b="1">
                <a:solidFill>
                  <a:srgbClr val="000000"/>
                </a:solidFill>
                <a:latin typeface="Calibri"/>
                <a:ea typeface="Calibri"/>
                <a:cs typeface="Calibri"/>
                <a:sym typeface="Calibri"/>
              </a:rPr>
              <a:t>店舗BGM（2018年6月6日）https://www.tenpo.biz/tentsu/simple-bgm</a:t>
            </a:r>
            <a:endParaRPr sz="1400" b="1">
              <a:solidFill>
                <a:srgbClr val="000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38"/>
          <p:cNvSpPr txBox="1">
            <a:spLocks noGrp="1"/>
          </p:cNvSpPr>
          <p:nvPr>
            <p:ph type="title"/>
          </p:nvPr>
        </p:nvSpPr>
        <p:spPr>
          <a:xfrm>
            <a:off x="674688" y="128588"/>
            <a:ext cx="10515600" cy="1325562"/>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現状分析</a:t>
            </a:r>
            <a:endParaRPr/>
          </a:p>
        </p:txBody>
      </p:sp>
      <p:sp>
        <p:nvSpPr>
          <p:cNvPr id="293" name="Google Shape;293;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rgbClr val="888888"/>
              </a:buClr>
              <a:buSzPts val="2400"/>
              <a:buFont typeface="Arial"/>
              <a:buNone/>
            </a:pPr>
            <a:fld id="{00000000-1234-1234-1234-123412341234}" type="slidenum">
              <a:rPr lang="en-US" altLang="ja-JP" sz="2400" b="1" i="1">
                <a:solidFill>
                  <a:srgbClr val="888888"/>
                </a:solidFill>
                <a:latin typeface="Calibri"/>
                <a:ea typeface="Calibri"/>
                <a:cs typeface="Calibri"/>
                <a:sym typeface="Calibri"/>
              </a:rPr>
              <a:t>12</a:t>
            </a:fld>
            <a:endParaRPr sz="2400" b="1" i="1">
              <a:solidFill>
                <a:srgbClr val="888888"/>
              </a:solidFill>
              <a:latin typeface="Calibri"/>
              <a:ea typeface="Calibri"/>
              <a:cs typeface="Calibri"/>
              <a:sym typeface="Calibri"/>
            </a:endParaRPr>
          </a:p>
        </p:txBody>
      </p:sp>
      <p:graphicFrame>
        <p:nvGraphicFramePr>
          <p:cNvPr id="294" name="Google Shape;294;p38"/>
          <p:cNvGraphicFramePr/>
          <p:nvPr/>
        </p:nvGraphicFramePr>
        <p:xfrm>
          <a:off x="1360488" y="2027238"/>
          <a:ext cx="9143975" cy="4408525"/>
        </p:xfrm>
        <a:graphic>
          <a:graphicData uri="http://schemas.openxmlformats.org/drawingml/2006/table">
            <a:tbl>
              <a:tblPr firstRow="1" bandRow="1">
                <a:noFill/>
                <a:tableStyleId>{B51EA6EF-7F3C-45CE-A5CF-28DBAB74F7FD}</a:tableStyleId>
              </a:tblPr>
              <a:tblGrid>
                <a:gridCol w="1997925">
                  <a:extLst>
                    <a:ext uri="{9D8B030D-6E8A-4147-A177-3AD203B41FA5}">
                      <a16:colId xmlns:a16="http://schemas.microsoft.com/office/drawing/2014/main" xmlns="" val="20000"/>
                    </a:ext>
                  </a:extLst>
                </a:gridCol>
                <a:gridCol w="2388350">
                  <a:extLst>
                    <a:ext uri="{9D8B030D-6E8A-4147-A177-3AD203B41FA5}">
                      <a16:colId xmlns:a16="http://schemas.microsoft.com/office/drawing/2014/main" xmlns="" val="20001"/>
                    </a:ext>
                  </a:extLst>
                </a:gridCol>
                <a:gridCol w="2378850">
                  <a:extLst>
                    <a:ext uri="{9D8B030D-6E8A-4147-A177-3AD203B41FA5}">
                      <a16:colId xmlns:a16="http://schemas.microsoft.com/office/drawing/2014/main" xmlns="" val="20002"/>
                    </a:ext>
                  </a:extLst>
                </a:gridCol>
                <a:gridCol w="2378850">
                  <a:extLst>
                    <a:ext uri="{9D8B030D-6E8A-4147-A177-3AD203B41FA5}">
                      <a16:colId xmlns:a16="http://schemas.microsoft.com/office/drawing/2014/main" xmlns="" val="20003"/>
                    </a:ext>
                  </a:extLst>
                </a:gridCol>
              </a:tblGrid>
              <a:tr h="352625">
                <a:tc>
                  <a:txBody>
                    <a:bodyPr/>
                    <a:lstStyle/>
                    <a:p>
                      <a:pPr marL="0" marR="0" lvl="0" indent="0" algn="l" rtl="0">
                        <a:spcBef>
                          <a:spcPts val="0"/>
                        </a:spcBef>
                        <a:spcAft>
                          <a:spcPts val="0"/>
                        </a:spcAft>
                        <a:buNone/>
                      </a:pPr>
                      <a:endParaRPr sz="1600"/>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最寄品</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買回品</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専門品</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0"/>
                  </a:ext>
                </a:extLst>
              </a:tr>
              <a:tr h="514325">
                <a:tc>
                  <a:txBody>
                    <a:bodyPr/>
                    <a:lstStyle/>
                    <a:p>
                      <a:pPr marL="0" marR="0" lvl="0" indent="0" algn="l" rtl="0">
                        <a:spcBef>
                          <a:spcPts val="0"/>
                        </a:spcBef>
                        <a:spcAft>
                          <a:spcPts val="0"/>
                        </a:spcAft>
                        <a:buNone/>
                      </a:pPr>
                      <a:r>
                        <a:rPr lang="ja-JP" sz="1600" b="1"/>
                        <a:t>価格</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比較的安い</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比較的中価格</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比較的高価格</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1"/>
                  </a:ext>
                </a:extLst>
              </a:tr>
              <a:tr h="514325">
                <a:tc>
                  <a:txBody>
                    <a:bodyPr/>
                    <a:lstStyle/>
                    <a:p>
                      <a:pPr marL="0" marR="0" lvl="0" indent="0" algn="l" rtl="0">
                        <a:spcBef>
                          <a:spcPts val="0"/>
                        </a:spcBef>
                        <a:spcAft>
                          <a:spcPts val="0"/>
                        </a:spcAft>
                        <a:buNone/>
                      </a:pPr>
                      <a:r>
                        <a:rPr lang="ja-JP" sz="1600" b="1"/>
                        <a:t>購買頻度</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高い</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あまり多くない</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数少ない</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2"/>
                  </a:ext>
                </a:extLst>
              </a:tr>
              <a:tr h="514325">
                <a:tc>
                  <a:txBody>
                    <a:bodyPr/>
                    <a:lstStyle/>
                    <a:p>
                      <a:pPr marL="0" marR="0" lvl="0" indent="0" algn="l" rtl="0">
                        <a:spcBef>
                          <a:spcPts val="0"/>
                        </a:spcBef>
                        <a:spcAft>
                          <a:spcPts val="0"/>
                        </a:spcAft>
                        <a:buNone/>
                      </a:pPr>
                      <a:r>
                        <a:rPr lang="ja-JP" sz="1600" b="1"/>
                        <a:t>購買距離</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近い</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600"/>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遠い</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3"/>
                  </a:ext>
                </a:extLst>
              </a:tr>
              <a:tr h="822925">
                <a:tc>
                  <a:txBody>
                    <a:bodyPr/>
                    <a:lstStyle/>
                    <a:p>
                      <a:pPr marL="0" marR="0" lvl="0" indent="0" algn="l" rtl="0">
                        <a:spcBef>
                          <a:spcPts val="0"/>
                        </a:spcBef>
                        <a:spcAft>
                          <a:spcPts val="0"/>
                        </a:spcAft>
                        <a:buNone/>
                      </a:pPr>
                      <a:r>
                        <a:rPr lang="ja-JP" sz="1600" b="1"/>
                        <a:t>計画・非計画購買</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t>非計画購買</a:t>
                      </a:r>
                      <a:endParaRPr sz="2400" b="1"/>
                    </a:p>
                    <a:p>
                      <a:pPr marL="0" marR="0" lvl="0" indent="0" algn="l" rtl="0">
                        <a:spcBef>
                          <a:spcPts val="0"/>
                        </a:spcBef>
                        <a:spcAft>
                          <a:spcPts val="0"/>
                        </a:spcAft>
                        <a:buNone/>
                      </a:pPr>
                      <a:r>
                        <a:rPr lang="ja-JP" sz="2400" b="1"/>
                        <a:t>（衝動買い）</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2800" b="1"/>
                        <a:t>計画購買</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計画購買</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4"/>
                  </a:ext>
                </a:extLst>
              </a:tr>
              <a:tr h="514325">
                <a:tc>
                  <a:txBody>
                    <a:bodyPr/>
                    <a:lstStyle/>
                    <a:p>
                      <a:pPr marL="0" marR="0" lvl="0" indent="0" algn="l" rtl="0">
                        <a:spcBef>
                          <a:spcPts val="0"/>
                        </a:spcBef>
                        <a:spcAft>
                          <a:spcPts val="0"/>
                        </a:spcAft>
                        <a:buNone/>
                      </a:pPr>
                      <a:r>
                        <a:rPr lang="ja-JP" sz="1600" b="1"/>
                        <a:t>機能の複雑性</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単純</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やや複雑</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複雑</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5"/>
                  </a:ext>
                </a:extLst>
              </a:tr>
              <a:tr h="596500">
                <a:tc>
                  <a:txBody>
                    <a:bodyPr/>
                    <a:lstStyle/>
                    <a:p>
                      <a:pPr marL="0" marR="0" lvl="0" indent="0" algn="l" rtl="0">
                        <a:spcBef>
                          <a:spcPts val="0"/>
                        </a:spcBef>
                        <a:spcAft>
                          <a:spcPts val="0"/>
                        </a:spcAft>
                        <a:buNone/>
                      </a:pPr>
                      <a:r>
                        <a:rPr lang="ja-JP" sz="1600" b="1"/>
                        <a:t>製品知識（情報収集）</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過去のたくわえ・経験で十分</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知識の補充を行う</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最新の情報を探索</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6"/>
                  </a:ext>
                </a:extLst>
              </a:tr>
              <a:tr h="579100">
                <a:tc>
                  <a:txBody>
                    <a:bodyPr/>
                    <a:lstStyle/>
                    <a:p>
                      <a:pPr marL="0" marR="0" lvl="0" indent="0" algn="l" rtl="0">
                        <a:spcBef>
                          <a:spcPts val="0"/>
                        </a:spcBef>
                        <a:spcAft>
                          <a:spcPts val="0"/>
                        </a:spcAft>
                        <a:buNone/>
                      </a:pPr>
                      <a:r>
                        <a:rPr lang="ja-JP" sz="1600" b="1"/>
                        <a:t>必要なサービス水準</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ほとんど必要なし</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やや必要</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1600"/>
                        <a:t>多分に必要</a:t>
                      </a:r>
                      <a:endParaRPr/>
                    </a:p>
                  </a:txBody>
                  <a:tcPr marL="91450" marR="91450" marT="45725" marB="457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xmlns="" val="10007"/>
                  </a:ext>
                </a:extLst>
              </a:tr>
            </a:tbl>
          </a:graphicData>
        </a:graphic>
      </p:graphicFrame>
      <p:sp>
        <p:nvSpPr>
          <p:cNvPr id="295" name="Google Shape;295;p38"/>
          <p:cNvSpPr txBox="1"/>
          <p:nvPr/>
        </p:nvSpPr>
        <p:spPr>
          <a:xfrm>
            <a:off x="6402388" y="6356350"/>
            <a:ext cx="4624387" cy="36988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400">
                <a:solidFill>
                  <a:srgbClr val="000000"/>
                </a:solidFill>
                <a:latin typeface="Arial"/>
                <a:ea typeface="Arial"/>
                <a:cs typeface="Arial"/>
                <a:sym typeface="Arial"/>
              </a:rPr>
              <a:t>出典：マーケティングブック　小川純生（2015）</a:t>
            </a:r>
            <a:endParaRPr/>
          </a:p>
        </p:txBody>
      </p:sp>
      <p:sp>
        <p:nvSpPr>
          <p:cNvPr id="296" name="Google Shape;296;p38"/>
          <p:cNvSpPr txBox="1"/>
          <p:nvPr/>
        </p:nvSpPr>
        <p:spPr>
          <a:xfrm>
            <a:off x="4222750" y="1454150"/>
            <a:ext cx="4940300" cy="4000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000">
                <a:solidFill>
                  <a:srgbClr val="000000"/>
                </a:solidFill>
                <a:latin typeface="Arial"/>
                <a:ea typeface="Arial"/>
                <a:cs typeface="Arial"/>
                <a:sym typeface="Arial"/>
              </a:rPr>
              <a:t>商品分類と小売店のタイプ</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pic>
        <p:nvPicPr>
          <p:cNvPr id="310" name="Google Shape;310;p40" descr="ããããã³ã§é³æ¥½ãèãäººã®ã¤ã©ã¹ãï¼å¥³æ§ï¼"/>
          <p:cNvPicPr preferRelativeResize="0"/>
          <p:nvPr/>
        </p:nvPicPr>
        <p:blipFill rotWithShape="1">
          <a:blip r:embed="rId3">
            <a:alphaModFix/>
          </a:blip>
          <a:srcRect/>
          <a:stretch/>
        </p:blipFill>
        <p:spPr>
          <a:xfrm>
            <a:off x="1687513" y="1663700"/>
            <a:ext cx="1062037" cy="1106488"/>
          </a:xfrm>
          <a:prstGeom prst="rect">
            <a:avLst/>
          </a:prstGeom>
          <a:noFill/>
          <a:ln>
            <a:noFill/>
          </a:ln>
        </p:spPr>
      </p:pic>
      <p:sp>
        <p:nvSpPr>
          <p:cNvPr id="311" name="Google Shape;311;p40"/>
          <p:cNvSpPr txBox="1"/>
          <p:nvPr/>
        </p:nvSpPr>
        <p:spPr>
          <a:xfrm>
            <a:off x="3751263" y="6489700"/>
            <a:ext cx="5902325" cy="3397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600">
                <a:solidFill>
                  <a:srgbClr val="000000"/>
                </a:solidFill>
                <a:latin typeface="Arial"/>
                <a:ea typeface="Arial"/>
                <a:cs typeface="Arial"/>
                <a:sym typeface="Arial"/>
              </a:rPr>
              <a:t>商業空間の音環境設計の考え方 (岩宮 眞一郎-1999)</a:t>
            </a:r>
            <a:endParaRPr sz="1600">
              <a:solidFill>
                <a:srgbClr val="000000"/>
              </a:solidFill>
              <a:latin typeface="Arial"/>
              <a:ea typeface="Arial"/>
              <a:cs typeface="Arial"/>
              <a:sym typeface="Arial"/>
            </a:endParaRPr>
          </a:p>
        </p:txBody>
      </p:sp>
      <p:sp>
        <p:nvSpPr>
          <p:cNvPr id="312" name="Google Shape;312;p40"/>
          <p:cNvSpPr/>
          <p:nvPr/>
        </p:nvSpPr>
        <p:spPr>
          <a:xfrm>
            <a:off x="1081088" y="2711450"/>
            <a:ext cx="10029825" cy="2460625"/>
          </a:xfrm>
          <a:prstGeom prst="roundRect">
            <a:avLst>
              <a:gd name="adj" fmla="val 16667"/>
            </a:avLst>
          </a:prstGeom>
          <a:solidFill>
            <a:srgbClr val="EFF4FA"/>
          </a:solidFill>
          <a:ln w="12700" cap="flat" cmpd="sng">
            <a:solidFill>
              <a:srgbClr val="99999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400"/>
              <a:buFont typeface="Arial"/>
              <a:buNone/>
            </a:pPr>
            <a:r>
              <a:rPr lang="ja-JP" sz="2400">
                <a:solidFill>
                  <a:schemeClr val="dk1"/>
                </a:solidFill>
                <a:latin typeface="Arial"/>
                <a:ea typeface="Arial"/>
                <a:cs typeface="Arial"/>
                <a:sym typeface="Arial"/>
              </a:rPr>
              <a:t>岩宮氏の調査：アンケート調査によると空間と調和した</a:t>
            </a:r>
            <a:endParaRPr sz="2400">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2400"/>
              <a:buFont typeface="Arial"/>
              <a:buNone/>
            </a:pPr>
            <a:r>
              <a:rPr lang="ja-JP" sz="2400">
                <a:solidFill>
                  <a:schemeClr val="dk1"/>
                </a:solidFill>
                <a:latin typeface="Arial"/>
                <a:ea typeface="Arial"/>
                <a:cs typeface="Arial"/>
                <a:sym typeface="Arial"/>
              </a:rPr>
              <a:t>BGMを流すことにより</a:t>
            </a:r>
            <a:endParaRPr sz="2400">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2800"/>
              <a:buFont typeface="Arial"/>
              <a:buNone/>
            </a:pPr>
            <a:r>
              <a:rPr lang="ja-JP" sz="2800" b="1">
                <a:solidFill>
                  <a:schemeClr val="dk1"/>
                </a:solidFill>
                <a:latin typeface="Arial"/>
                <a:ea typeface="Arial"/>
                <a:cs typeface="Arial"/>
                <a:sym typeface="Arial"/>
              </a:rPr>
              <a:t>購買意欲が増すことが示された</a:t>
            </a:r>
            <a:r>
              <a:rPr lang="ja-JP" sz="2800">
                <a:solidFill>
                  <a:schemeClr val="dk1"/>
                </a:solidFill>
                <a:latin typeface="Arial"/>
                <a:ea typeface="Arial"/>
                <a:cs typeface="Arial"/>
                <a:sym typeface="Arial"/>
              </a:rPr>
              <a:t>。</a:t>
            </a:r>
            <a:endParaRPr sz="2800">
              <a:solidFill>
                <a:schemeClr val="dk1"/>
              </a:solidFill>
              <a:latin typeface="Arial"/>
              <a:ea typeface="Arial"/>
              <a:cs typeface="Arial"/>
              <a:sym typeface="Arial"/>
            </a:endParaRPr>
          </a:p>
          <a:p>
            <a:pPr marL="0" marR="0" lvl="0" indent="0" algn="ctr" rtl="0">
              <a:spcBef>
                <a:spcPts val="0"/>
              </a:spcBef>
              <a:spcAft>
                <a:spcPts val="0"/>
              </a:spcAft>
              <a:buClr>
                <a:schemeClr val="lt1"/>
              </a:buClr>
              <a:buSzPts val="2400"/>
              <a:buFont typeface="Arial"/>
              <a:buNone/>
            </a:pPr>
            <a:endParaRPr sz="2400">
              <a:solidFill>
                <a:schemeClr val="dk1"/>
              </a:solidFill>
              <a:latin typeface="Arial"/>
              <a:ea typeface="Arial"/>
              <a:cs typeface="Arial"/>
              <a:sym typeface="Arial"/>
            </a:endParaRPr>
          </a:p>
        </p:txBody>
      </p:sp>
      <p:sp>
        <p:nvSpPr>
          <p:cNvPr id="313" name="Google Shape;313;p40"/>
          <p:cNvSpPr/>
          <p:nvPr/>
        </p:nvSpPr>
        <p:spPr>
          <a:xfrm>
            <a:off x="2749550" y="1004888"/>
            <a:ext cx="1885950" cy="981075"/>
          </a:xfrm>
          <a:prstGeom prst="cloudCallout">
            <a:avLst>
              <a:gd name="adj1" fmla="val -41833"/>
              <a:gd name="adj2" fmla="val 75000"/>
            </a:avLst>
          </a:prstGeom>
          <a:noFill/>
          <a:ln w="76200" cap="flat" cmpd="sng">
            <a:solidFill>
              <a:srgbClr val="00B0F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lt1"/>
              </a:buClr>
              <a:buSzPts val="1400"/>
              <a:buFont typeface="Arial"/>
              <a:buNone/>
            </a:pPr>
            <a:endParaRPr sz="1400">
              <a:solidFill>
                <a:schemeClr val="lt1"/>
              </a:solidFill>
              <a:latin typeface="Arial"/>
              <a:ea typeface="Arial"/>
              <a:cs typeface="Arial"/>
              <a:sym typeface="Arial"/>
            </a:endParaRPr>
          </a:p>
        </p:txBody>
      </p:sp>
      <p:pic>
        <p:nvPicPr>
          <p:cNvPr id="314" name="Google Shape;314;p40" descr="https://3.bp.blogspot.com/-ffXAcuOA52A/WKFi8SOjxwI/AAAAAAABBqU/uZ7apkoaqIEk0hIe-LpKe-XbjFRO7oerACLcB/s800/building_shop5_red.png"/>
          <p:cNvPicPr preferRelativeResize="0"/>
          <p:nvPr/>
        </p:nvPicPr>
        <p:blipFill rotWithShape="1">
          <a:blip r:embed="rId4">
            <a:alphaModFix/>
          </a:blip>
          <a:srcRect/>
          <a:stretch/>
        </p:blipFill>
        <p:spPr>
          <a:xfrm rot="-1520083">
            <a:off x="3008313" y="1189038"/>
            <a:ext cx="638175" cy="598487"/>
          </a:xfrm>
          <a:prstGeom prst="rect">
            <a:avLst/>
          </a:prstGeom>
          <a:noFill/>
          <a:ln>
            <a:noFill/>
          </a:ln>
        </p:spPr>
      </p:pic>
      <p:pic>
        <p:nvPicPr>
          <p:cNvPr id="315" name="Google Shape;315;p40" descr="é£´ã»ã­ã£ã³ãã£ã¼ã®ã¤ã©ã¹ã"/>
          <p:cNvPicPr preferRelativeResize="0"/>
          <p:nvPr/>
        </p:nvPicPr>
        <p:blipFill rotWithShape="1">
          <a:blip r:embed="rId5">
            <a:alphaModFix/>
          </a:blip>
          <a:srcRect/>
          <a:stretch/>
        </p:blipFill>
        <p:spPr>
          <a:xfrm rot="1460703">
            <a:off x="3641725" y="1179513"/>
            <a:ext cx="757238" cy="617537"/>
          </a:xfrm>
          <a:prstGeom prst="rect">
            <a:avLst/>
          </a:prstGeom>
          <a:noFill/>
          <a:ln>
            <a:noFill/>
          </a:ln>
        </p:spPr>
      </p:pic>
      <p:sp>
        <p:nvSpPr>
          <p:cNvPr id="316" name="Google Shape;316;p40"/>
          <p:cNvSpPr/>
          <p:nvPr/>
        </p:nvSpPr>
        <p:spPr>
          <a:xfrm>
            <a:off x="8616950" y="4695825"/>
            <a:ext cx="514350" cy="498475"/>
          </a:xfrm>
          <a:prstGeom prst="heart">
            <a:avLst/>
          </a:prstGeom>
          <a:solidFill>
            <a:srgbClr val="FD0BE6"/>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lt1"/>
              </a:buClr>
              <a:buSzPts val="1400"/>
              <a:buFont typeface="Arial"/>
              <a:buNone/>
            </a:pPr>
            <a:endParaRPr sz="1400">
              <a:solidFill>
                <a:schemeClr val="lt1"/>
              </a:solidFill>
              <a:latin typeface="Arial"/>
              <a:ea typeface="Arial"/>
              <a:cs typeface="Arial"/>
              <a:sym typeface="Arial"/>
            </a:endParaRPr>
          </a:p>
        </p:txBody>
      </p:sp>
      <p:pic>
        <p:nvPicPr>
          <p:cNvPr id="317" name="Google Shape;317;p40" descr="ãèå­å±ã®ã¤ã©ã¹ã"/>
          <p:cNvPicPr preferRelativeResize="0"/>
          <p:nvPr/>
        </p:nvPicPr>
        <p:blipFill rotWithShape="1">
          <a:blip r:embed="rId6">
            <a:alphaModFix/>
          </a:blip>
          <a:srcRect/>
          <a:stretch/>
        </p:blipFill>
        <p:spPr>
          <a:xfrm>
            <a:off x="9404350" y="3925888"/>
            <a:ext cx="1706563" cy="1708150"/>
          </a:xfrm>
          <a:prstGeom prst="rect">
            <a:avLst/>
          </a:prstGeom>
          <a:noFill/>
          <a:ln>
            <a:noFill/>
          </a:ln>
        </p:spPr>
      </p:pic>
      <p:pic>
        <p:nvPicPr>
          <p:cNvPr id="318" name="Google Shape;318;p40" descr="æåããå¥³æ§ã®ã¤ã©ã¹ã"/>
          <p:cNvPicPr preferRelativeResize="0"/>
          <p:nvPr/>
        </p:nvPicPr>
        <p:blipFill rotWithShape="1">
          <a:blip r:embed="rId7">
            <a:alphaModFix/>
          </a:blip>
          <a:srcRect/>
          <a:stretch/>
        </p:blipFill>
        <p:spPr>
          <a:xfrm>
            <a:off x="8858250" y="4779963"/>
            <a:ext cx="1150938" cy="1465262"/>
          </a:xfrm>
          <a:prstGeom prst="rect">
            <a:avLst/>
          </a:prstGeom>
          <a:noFill/>
          <a:ln>
            <a:noFill/>
          </a:ln>
        </p:spPr>
      </p:pic>
      <p:sp>
        <p:nvSpPr>
          <p:cNvPr id="319" name="Google Shape;319;p40"/>
          <p:cNvSpPr txBox="1"/>
          <p:nvPr/>
        </p:nvSpPr>
        <p:spPr>
          <a:xfrm>
            <a:off x="409575" y="-7937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0000"/>
              </a:buClr>
              <a:buSzPts val="4400"/>
              <a:buFont typeface="Arial"/>
              <a:buNone/>
            </a:pPr>
            <a:endParaRPr sz="4400">
              <a:solidFill>
                <a:srgbClr val="000000"/>
              </a:solidFill>
              <a:latin typeface="Arial"/>
              <a:ea typeface="Arial"/>
              <a:cs typeface="Arial"/>
              <a:sym typeface="Arial"/>
            </a:endParaRPr>
          </a:p>
        </p:txBody>
      </p:sp>
      <p:sp>
        <p:nvSpPr>
          <p:cNvPr id="320" name="Google Shape;320;p40"/>
          <p:cNvSpPr txBox="1">
            <a:spLocks noGrp="1"/>
          </p:cNvSpPr>
          <p:nvPr>
            <p:ph type="title"/>
          </p:nvPr>
        </p:nvSpPr>
        <p:spPr>
          <a:xfrm>
            <a:off x="674688" y="128588"/>
            <a:ext cx="10515600" cy="1325562"/>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現状分析</a:t>
            </a:r>
            <a:endParaRPr/>
          </a:p>
        </p:txBody>
      </p:sp>
      <p:sp>
        <p:nvSpPr>
          <p:cNvPr id="321" name="Google Shape;321;p40"/>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13</a:t>
            </a:fld>
            <a:endParaRPr sz="1800" b="0" i="0">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1"/>
          <p:cNvSpPr txBox="1">
            <a:spLocks noGrp="1"/>
          </p:cNvSpPr>
          <p:nvPr>
            <p:ph type="body" idx="1"/>
          </p:nvPr>
        </p:nvSpPr>
        <p:spPr>
          <a:xfrm>
            <a:off x="442913" y="1204913"/>
            <a:ext cx="10299700" cy="719137"/>
          </a:xfrm>
          <a:prstGeom prst="rect">
            <a:avLst/>
          </a:prstGeom>
          <a:noFill/>
          <a:ln>
            <a:noFill/>
          </a:ln>
        </p:spPr>
        <p:txBody>
          <a:bodyPr spcFirstLastPara="1" wrap="square" lIns="91425" tIns="45700" rIns="91425" bIns="45700" anchor="t" anchorCtr="0">
            <a:noAutofit/>
          </a:bodyPr>
          <a:lstStyle/>
          <a:p>
            <a:pPr marL="50800" marR="0" lvl="0" indent="0" algn="l" rtl="0">
              <a:spcBef>
                <a:spcPts val="0"/>
              </a:spcBef>
              <a:spcAft>
                <a:spcPts val="0"/>
              </a:spcAft>
              <a:buClr>
                <a:srgbClr val="000000"/>
              </a:buClr>
              <a:buSzPts val="2000"/>
              <a:buFont typeface="Arial"/>
              <a:buNone/>
            </a:pPr>
            <a:r>
              <a:rPr lang="ja-JP" sz="2000" b="0" i="0" u="none" strike="noStrike" cap="none">
                <a:solidFill>
                  <a:srgbClr val="000000"/>
                </a:solidFill>
                <a:latin typeface="Arial"/>
                <a:ea typeface="Arial"/>
                <a:cs typeface="Arial"/>
                <a:sym typeface="Arial"/>
              </a:rPr>
              <a:t>BGMに関する以下のような研究結果も見られた。</a:t>
            </a:r>
            <a:endParaRPr sz="2000" b="0" i="0" u="none" strike="noStrike" cap="none">
              <a:solidFill>
                <a:srgbClr val="000000"/>
              </a:solidFill>
              <a:latin typeface="Arial"/>
              <a:ea typeface="Arial"/>
              <a:cs typeface="Arial"/>
              <a:sym typeface="Arial"/>
            </a:endParaRPr>
          </a:p>
          <a:p>
            <a:pPr marL="50800" marR="0" lvl="0" indent="0" algn="l" rtl="0">
              <a:spcBef>
                <a:spcPts val="0"/>
              </a:spcBef>
              <a:spcAft>
                <a:spcPts val="0"/>
              </a:spcAft>
              <a:buClr>
                <a:srgbClr val="000000"/>
              </a:buClr>
              <a:buSzPts val="2000"/>
              <a:buFont typeface="Arial"/>
              <a:buNone/>
            </a:pPr>
            <a:r>
              <a:rPr lang="ja-JP" sz="2000" b="0" i="0" u="none" strike="noStrike" cap="none">
                <a:solidFill>
                  <a:srgbClr val="000000"/>
                </a:solidFill>
                <a:latin typeface="Arial"/>
                <a:ea typeface="Arial"/>
                <a:cs typeface="Arial"/>
                <a:sym typeface="Arial"/>
              </a:rPr>
              <a:t>ワイン売り場でのBGMの実験では、</a:t>
            </a:r>
            <a:endParaRPr/>
          </a:p>
        </p:txBody>
      </p:sp>
      <p:sp>
        <p:nvSpPr>
          <p:cNvPr id="327" name="Google Shape;327;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rgbClr val="888888"/>
              </a:buClr>
              <a:buSzPts val="2400"/>
              <a:buFont typeface="Arial"/>
              <a:buNone/>
            </a:pPr>
            <a:fld id="{00000000-1234-1234-1234-123412341234}" type="slidenum">
              <a:rPr lang="en-US" altLang="ja-JP" sz="2400" b="1" i="1">
                <a:solidFill>
                  <a:srgbClr val="888888"/>
                </a:solidFill>
                <a:latin typeface="Calibri"/>
                <a:ea typeface="Calibri"/>
                <a:cs typeface="Calibri"/>
                <a:sym typeface="Calibri"/>
              </a:rPr>
              <a:t>14</a:t>
            </a:fld>
            <a:endParaRPr sz="2400" b="1" i="1">
              <a:solidFill>
                <a:srgbClr val="888888"/>
              </a:solidFill>
              <a:latin typeface="Calibri"/>
              <a:ea typeface="Calibri"/>
              <a:cs typeface="Calibri"/>
              <a:sym typeface="Calibri"/>
            </a:endParaRPr>
          </a:p>
        </p:txBody>
      </p:sp>
      <p:sp>
        <p:nvSpPr>
          <p:cNvPr id="328" name="Google Shape;328;p41"/>
          <p:cNvSpPr/>
          <p:nvPr/>
        </p:nvSpPr>
        <p:spPr>
          <a:xfrm>
            <a:off x="409575" y="6243638"/>
            <a:ext cx="10691813" cy="5905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ja-JP" sz="1800" dirty="0">
                <a:solidFill>
                  <a:srgbClr val="000000"/>
                </a:solidFill>
                <a:latin typeface="Calibri"/>
                <a:ea typeface="Calibri"/>
                <a:cs typeface="Calibri"/>
                <a:sym typeface="Calibri"/>
              </a:rPr>
              <a:t>The Influence of Background Music on Shopping Behavior: Classical Versus Top-Forty Music in a Wine Store-Charles S. Areni and David Kim 1993</a:t>
            </a:r>
            <a:endParaRPr sz="1800" dirty="0">
              <a:solidFill>
                <a:srgbClr val="000000"/>
              </a:solidFill>
              <a:latin typeface="Arial"/>
              <a:ea typeface="Arial"/>
              <a:cs typeface="Arial"/>
              <a:sym typeface="Arial"/>
            </a:endParaRPr>
          </a:p>
        </p:txBody>
      </p:sp>
      <p:pic>
        <p:nvPicPr>
          <p:cNvPr id="329" name="Google Shape;329;p41"/>
          <p:cNvPicPr preferRelativeResize="0"/>
          <p:nvPr/>
        </p:nvPicPr>
        <p:blipFill rotWithShape="1">
          <a:blip r:embed="rId3">
            <a:alphaModFix/>
          </a:blip>
          <a:srcRect/>
          <a:stretch/>
        </p:blipFill>
        <p:spPr>
          <a:xfrm>
            <a:off x="442913" y="3798888"/>
            <a:ext cx="2143125" cy="2143125"/>
          </a:xfrm>
          <a:prstGeom prst="rect">
            <a:avLst/>
          </a:prstGeom>
          <a:noFill/>
          <a:ln>
            <a:noFill/>
          </a:ln>
        </p:spPr>
      </p:pic>
      <p:grpSp>
        <p:nvGrpSpPr>
          <p:cNvPr id="330" name="Google Shape;330;p41"/>
          <p:cNvGrpSpPr/>
          <p:nvPr/>
        </p:nvGrpSpPr>
        <p:grpSpPr>
          <a:xfrm>
            <a:off x="3056621" y="2150620"/>
            <a:ext cx="2729366" cy="3790786"/>
            <a:chOff x="1542859" y="462"/>
            <a:chExt cx="2729366" cy="3790786"/>
          </a:xfrm>
        </p:grpSpPr>
        <p:sp>
          <p:nvSpPr>
            <p:cNvPr id="331" name="Google Shape;331;p41"/>
            <p:cNvSpPr/>
            <p:nvPr/>
          </p:nvSpPr>
          <p:spPr>
            <a:xfrm>
              <a:off x="1542859" y="462"/>
              <a:ext cx="2729366" cy="1516314"/>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32" name="Google Shape;332;p41"/>
            <p:cNvSpPr txBox="1"/>
            <p:nvPr/>
          </p:nvSpPr>
          <p:spPr>
            <a:xfrm>
              <a:off x="1587270" y="44873"/>
              <a:ext cx="2640544" cy="1427492"/>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ja-JP" sz="2100">
                  <a:solidFill>
                    <a:schemeClr val="lt1"/>
                  </a:solidFill>
                  <a:latin typeface="Arial"/>
                  <a:ea typeface="Arial"/>
                  <a:cs typeface="Arial"/>
                  <a:sym typeface="Arial"/>
                </a:rPr>
                <a:t>商品や売り場環境による説得力のある</a:t>
              </a:r>
              <a:endParaRPr sz="2100">
                <a:solidFill>
                  <a:schemeClr val="lt1"/>
                </a:solidFill>
                <a:latin typeface="Arial"/>
                <a:ea typeface="Arial"/>
                <a:cs typeface="Arial"/>
                <a:sym typeface="Arial"/>
              </a:endParaRPr>
            </a:p>
            <a:p>
              <a:pPr marL="0" marR="0" lvl="0" indent="0" algn="ctr" rtl="0">
                <a:lnSpc>
                  <a:spcPct val="90000"/>
                </a:lnSpc>
                <a:spcBef>
                  <a:spcPts val="735"/>
                </a:spcBef>
                <a:spcAft>
                  <a:spcPts val="0"/>
                </a:spcAft>
                <a:buClr>
                  <a:schemeClr val="lt1"/>
                </a:buClr>
                <a:buSzPts val="2100"/>
                <a:buFont typeface="Arial"/>
                <a:buNone/>
              </a:pPr>
              <a:r>
                <a:rPr lang="ja-JP" sz="2100">
                  <a:solidFill>
                    <a:schemeClr val="lt1"/>
                  </a:solidFill>
                  <a:latin typeface="Arial"/>
                  <a:ea typeface="Arial"/>
                  <a:cs typeface="Arial"/>
                  <a:sym typeface="Arial"/>
                </a:rPr>
                <a:t>音楽の</a:t>
              </a:r>
              <a:r>
                <a:rPr lang="ja-JP" sz="2100" u="sng">
                  <a:solidFill>
                    <a:schemeClr val="lt1"/>
                  </a:solidFill>
                  <a:latin typeface="Arial"/>
                  <a:ea typeface="Arial"/>
                  <a:cs typeface="Arial"/>
                  <a:sym typeface="Arial"/>
                </a:rPr>
                <a:t>適切さ</a:t>
              </a:r>
              <a:endParaRPr/>
            </a:p>
          </p:txBody>
        </p:sp>
        <p:sp>
          <p:nvSpPr>
            <p:cNvPr id="333" name="Google Shape;333;p41"/>
            <p:cNvSpPr/>
            <p:nvPr/>
          </p:nvSpPr>
          <p:spPr>
            <a:xfrm rot="5400000">
              <a:off x="2623234" y="1554685"/>
              <a:ext cx="568617" cy="682341"/>
            </a:xfrm>
            <a:prstGeom prst="rightArrow">
              <a:avLst>
                <a:gd name="adj1" fmla="val 60000"/>
                <a:gd name="adj2" fmla="val 50000"/>
              </a:avLst>
            </a:prstGeom>
            <a:solidFill>
              <a:srgbClr val="B3CAE7"/>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34" name="Google Shape;334;p41"/>
            <p:cNvSpPr txBox="1"/>
            <p:nvPr/>
          </p:nvSpPr>
          <p:spPr>
            <a:xfrm>
              <a:off x="2702841" y="1611547"/>
              <a:ext cx="409405" cy="39803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1700"/>
                <a:buFont typeface="Arial"/>
                <a:buNone/>
              </a:pPr>
              <a:endParaRPr sz="1700">
                <a:solidFill>
                  <a:schemeClr val="lt1"/>
                </a:solidFill>
                <a:latin typeface="Arial"/>
                <a:ea typeface="Arial"/>
                <a:cs typeface="Arial"/>
                <a:sym typeface="Arial"/>
              </a:endParaRPr>
            </a:p>
          </p:txBody>
        </p:sp>
        <p:sp>
          <p:nvSpPr>
            <p:cNvPr id="335" name="Google Shape;335;p41"/>
            <p:cNvSpPr/>
            <p:nvPr/>
          </p:nvSpPr>
          <p:spPr>
            <a:xfrm>
              <a:off x="1542859" y="2274934"/>
              <a:ext cx="2729366" cy="1516314"/>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36" name="Google Shape;336;p41"/>
            <p:cNvSpPr txBox="1"/>
            <p:nvPr/>
          </p:nvSpPr>
          <p:spPr>
            <a:xfrm>
              <a:off x="1587270" y="2319345"/>
              <a:ext cx="2640544" cy="1427492"/>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Clr>
                  <a:schemeClr val="lt1"/>
                </a:buClr>
                <a:buSzPts val="3200"/>
                <a:buFont typeface="Arial"/>
                <a:buNone/>
              </a:pPr>
              <a:r>
                <a:rPr lang="ja-JP" sz="3200" b="1">
                  <a:solidFill>
                    <a:schemeClr val="lt1"/>
                  </a:solidFill>
                  <a:latin typeface="Arial"/>
                  <a:ea typeface="Arial"/>
                  <a:cs typeface="Arial"/>
                  <a:sym typeface="Arial"/>
                </a:rPr>
                <a:t>より高価な商品の購入</a:t>
              </a:r>
              <a:endParaRPr/>
            </a:p>
          </p:txBody>
        </p:sp>
      </p:grpSp>
      <p:sp>
        <p:nvSpPr>
          <p:cNvPr id="337" name="Google Shape;337;p41"/>
          <p:cNvSpPr/>
          <p:nvPr/>
        </p:nvSpPr>
        <p:spPr>
          <a:xfrm>
            <a:off x="5991225" y="1377950"/>
            <a:ext cx="3990975" cy="2487613"/>
          </a:xfrm>
          <a:prstGeom prst="star12">
            <a:avLst>
              <a:gd name="adj" fmla="val 37500"/>
            </a:avLst>
          </a:prstGeom>
          <a:noFill/>
          <a:ln w="12700" cap="flat" cmpd="sng">
            <a:solidFill>
              <a:srgbClr val="6666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000000"/>
              </a:buClr>
              <a:buSzPts val="2800"/>
              <a:buFont typeface="Arial"/>
              <a:buNone/>
            </a:pPr>
            <a:r>
              <a:rPr lang="ja-JP" sz="2800">
                <a:solidFill>
                  <a:srgbClr val="000000"/>
                </a:solidFill>
                <a:latin typeface="Arial"/>
                <a:ea typeface="Arial"/>
                <a:cs typeface="Arial"/>
                <a:sym typeface="Arial"/>
              </a:rPr>
              <a:t>BGMは商品イメージの足掛かりとなる</a:t>
            </a:r>
            <a:endParaRPr/>
          </a:p>
          <a:p>
            <a:pPr marL="0" marR="0" lvl="0" indent="0" algn="ctr" rtl="0">
              <a:spcBef>
                <a:spcPts val="0"/>
              </a:spcBef>
              <a:spcAft>
                <a:spcPts val="0"/>
              </a:spcAft>
              <a:buClr>
                <a:schemeClr val="lt1"/>
              </a:buClr>
              <a:buSzPts val="1400"/>
              <a:buFont typeface="Arial"/>
              <a:buNone/>
            </a:pPr>
            <a:endParaRPr sz="1400">
              <a:solidFill>
                <a:schemeClr val="lt1"/>
              </a:solidFill>
              <a:latin typeface="Arial"/>
              <a:ea typeface="Arial"/>
              <a:cs typeface="Arial"/>
              <a:sym typeface="Arial"/>
            </a:endParaRPr>
          </a:p>
        </p:txBody>
      </p:sp>
      <p:sp>
        <p:nvSpPr>
          <p:cNvPr id="338" name="Google Shape;338;p41"/>
          <p:cNvSpPr/>
          <p:nvPr/>
        </p:nvSpPr>
        <p:spPr>
          <a:xfrm>
            <a:off x="7659688" y="3300413"/>
            <a:ext cx="4405312" cy="2943225"/>
          </a:xfrm>
          <a:prstGeom prst="star12">
            <a:avLst>
              <a:gd name="adj" fmla="val 37500"/>
            </a:avLst>
          </a:prstGeom>
          <a:noFill/>
          <a:ln w="12700" cap="flat" cmpd="sng">
            <a:solidFill>
              <a:srgbClr val="FFFF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400"/>
              <a:buFont typeface="Arial"/>
              <a:buNone/>
            </a:pPr>
            <a:r>
              <a:rPr lang="ja-JP" sz="2400">
                <a:solidFill>
                  <a:schemeClr val="dk1"/>
                </a:solidFill>
                <a:latin typeface="Arial"/>
                <a:ea typeface="Arial"/>
                <a:cs typeface="Arial"/>
                <a:sym typeface="Arial"/>
              </a:rPr>
              <a:t>外部から適切な行動についての足掛かりを求めている</a:t>
            </a:r>
            <a:endParaRPr/>
          </a:p>
        </p:txBody>
      </p:sp>
      <p:sp>
        <p:nvSpPr>
          <p:cNvPr id="339" name="Google Shape;339;p41"/>
          <p:cNvSpPr txBox="1"/>
          <p:nvPr/>
        </p:nvSpPr>
        <p:spPr>
          <a:xfrm>
            <a:off x="585788" y="730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0000"/>
              </a:buClr>
              <a:buSzPts val="4400"/>
              <a:buFont typeface="Arial"/>
              <a:buNone/>
            </a:pPr>
            <a:r>
              <a:rPr lang="ja-JP" sz="4400">
                <a:solidFill>
                  <a:srgbClr val="000000"/>
                </a:solidFill>
                <a:latin typeface="Arial"/>
                <a:ea typeface="Arial"/>
                <a:cs typeface="Arial"/>
                <a:sym typeface="Arial"/>
              </a:rPr>
              <a:t>現状分析</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42"/>
          <p:cNvSpPr/>
          <p:nvPr/>
        </p:nvSpPr>
        <p:spPr>
          <a:xfrm>
            <a:off x="10117138" y="3663950"/>
            <a:ext cx="271462" cy="1663700"/>
          </a:xfrm>
          <a:prstGeom prst="rect">
            <a:avLst/>
          </a:prstGeom>
          <a:solidFill>
            <a:srgbClr val="82FEB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FFFFFF"/>
              </a:solidFill>
              <a:latin typeface="Arial"/>
              <a:ea typeface="Arial"/>
              <a:cs typeface="Arial"/>
              <a:sym typeface="Arial"/>
            </a:endParaRPr>
          </a:p>
        </p:txBody>
      </p:sp>
      <p:sp>
        <p:nvSpPr>
          <p:cNvPr id="345" name="Google Shape;345;p42"/>
          <p:cNvSpPr/>
          <p:nvPr/>
        </p:nvSpPr>
        <p:spPr>
          <a:xfrm>
            <a:off x="1495425" y="3663950"/>
            <a:ext cx="271463" cy="1663700"/>
          </a:xfrm>
          <a:prstGeom prst="rect">
            <a:avLst/>
          </a:prstGeom>
          <a:solidFill>
            <a:srgbClr val="82FEB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FFFFFF"/>
              </a:solidFill>
              <a:latin typeface="Arial"/>
              <a:ea typeface="Arial"/>
              <a:cs typeface="Arial"/>
              <a:sym typeface="Arial"/>
            </a:endParaRPr>
          </a:p>
        </p:txBody>
      </p:sp>
      <p:sp>
        <p:nvSpPr>
          <p:cNvPr id="346" name="Google Shape;346;p42"/>
          <p:cNvSpPr/>
          <p:nvPr/>
        </p:nvSpPr>
        <p:spPr>
          <a:xfrm>
            <a:off x="3724275" y="1343025"/>
            <a:ext cx="4321175" cy="204788"/>
          </a:xfrm>
          <a:prstGeom prst="rightArrow">
            <a:avLst>
              <a:gd name="adj1" fmla="val 50000"/>
              <a:gd name="adj2" fmla="val 49919"/>
            </a:avLst>
          </a:prstGeom>
          <a:solidFill>
            <a:srgbClr val="82FEB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FFFFFF"/>
              </a:solidFill>
              <a:latin typeface="Arial"/>
              <a:ea typeface="Arial"/>
              <a:cs typeface="Arial"/>
              <a:sym typeface="Arial"/>
            </a:endParaRPr>
          </a:p>
        </p:txBody>
      </p:sp>
      <p:sp>
        <p:nvSpPr>
          <p:cNvPr id="347" name="Google Shape;347;p42"/>
          <p:cNvSpPr txBox="1">
            <a:spLocks noGrp="1"/>
          </p:cNvSpPr>
          <p:nvPr>
            <p:ph type="title" idx="4294967295"/>
          </p:nvPr>
        </p:nvSpPr>
        <p:spPr>
          <a:xfrm>
            <a:off x="295275" y="146050"/>
            <a:ext cx="2668588" cy="5461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0" u="none" strike="noStrike" cap="none">
                <a:solidFill>
                  <a:srgbClr val="000000"/>
                </a:solidFill>
                <a:latin typeface="Calibri"/>
                <a:ea typeface="Calibri"/>
                <a:cs typeface="Calibri"/>
                <a:sym typeface="Calibri"/>
              </a:rPr>
              <a:t>現状分析</a:t>
            </a:r>
            <a:endParaRPr/>
          </a:p>
        </p:txBody>
      </p:sp>
      <p:sp>
        <p:nvSpPr>
          <p:cNvPr id="348" name="Google Shape;348;p42"/>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15</a:t>
            </a:fld>
            <a:endParaRPr sz="2400" b="1" i="1">
              <a:solidFill>
                <a:srgbClr val="888888"/>
              </a:solidFill>
              <a:latin typeface="Calibri"/>
              <a:ea typeface="Calibri"/>
              <a:cs typeface="Calibri"/>
              <a:sym typeface="Calibri"/>
            </a:endParaRPr>
          </a:p>
        </p:txBody>
      </p:sp>
      <p:sp>
        <p:nvSpPr>
          <p:cNvPr id="349" name="Google Shape;349;p42"/>
          <p:cNvSpPr/>
          <p:nvPr/>
        </p:nvSpPr>
        <p:spPr>
          <a:xfrm>
            <a:off x="1766888" y="782638"/>
            <a:ext cx="1935162" cy="1217612"/>
          </a:xfrm>
          <a:prstGeom prst="roundRect">
            <a:avLst>
              <a:gd name="adj" fmla="val 16667"/>
            </a:avLst>
          </a:prstGeom>
          <a:solidFill>
            <a:srgbClr val="00B0F0"/>
          </a:solidFill>
          <a:ln w="76200"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4000" b="1" i="1">
                <a:solidFill>
                  <a:srgbClr val="FFFFFF"/>
                </a:solidFill>
                <a:latin typeface="Arial"/>
                <a:ea typeface="Arial"/>
                <a:cs typeface="Arial"/>
                <a:sym typeface="Arial"/>
              </a:rPr>
              <a:t>テンポ</a:t>
            </a:r>
            <a:endParaRPr sz="4000" b="1" i="1">
              <a:solidFill>
                <a:srgbClr val="FFFFFF"/>
              </a:solidFill>
              <a:latin typeface="Arial"/>
              <a:ea typeface="Arial"/>
              <a:cs typeface="Arial"/>
              <a:sym typeface="Arial"/>
            </a:endParaRPr>
          </a:p>
        </p:txBody>
      </p:sp>
      <p:sp>
        <p:nvSpPr>
          <p:cNvPr id="350" name="Google Shape;350;p42"/>
          <p:cNvSpPr/>
          <p:nvPr/>
        </p:nvSpPr>
        <p:spPr>
          <a:xfrm>
            <a:off x="7988300" y="425450"/>
            <a:ext cx="1739900" cy="949325"/>
          </a:xfrm>
          <a:prstGeom prst="roundRect">
            <a:avLst>
              <a:gd name="adj" fmla="val 16667"/>
            </a:avLst>
          </a:prstGeom>
          <a:solidFill>
            <a:srgbClr val="00B050"/>
          </a:solidFill>
          <a:ln w="762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4000" b="1" i="1">
                <a:solidFill>
                  <a:srgbClr val="FFFFFF"/>
                </a:solidFill>
                <a:latin typeface="Arial"/>
                <a:ea typeface="Arial"/>
                <a:cs typeface="Arial"/>
                <a:sym typeface="Arial"/>
              </a:rPr>
              <a:t>行動</a:t>
            </a:r>
            <a:endParaRPr sz="4000" b="1" i="1">
              <a:solidFill>
                <a:srgbClr val="FFFFFF"/>
              </a:solidFill>
              <a:latin typeface="Arial"/>
              <a:ea typeface="Arial"/>
              <a:cs typeface="Arial"/>
              <a:sym typeface="Arial"/>
            </a:endParaRPr>
          </a:p>
        </p:txBody>
      </p:sp>
      <p:sp>
        <p:nvSpPr>
          <p:cNvPr id="351" name="Google Shape;351;p42"/>
          <p:cNvSpPr/>
          <p:nvPr/>
        </p:nvSpPr>
        <p:spPr>
          <a:xfrm>
            <a:off x="1073150" y="2724150"/>
            <a:ext cx="1150938" cy="1123950"/>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200" b="1" i="1">
                <a:solidFill>
                  <a:srgbClr val="FFFFFF"/>
                </a:solidFill>
                <a:latin typeface="Arial"/>
                <a:ea typeface="Arial"/>
                <a:cs typeface="Arial"/>
                <a:sym typeface="Arial"/>
              </a:rPr>
              <a:t>72</a:t>
            </a:r>
            <a:endParaRPr sz="1800" b="1" i="1">
              <a:solidFill>
                <a:srgbClr val="FFFFFF"/>
              </a:solidFill>
              <a:latin typeface="Arial"/>
              <a:ea typeface="Arial"/>
              <a:cs typeface="Arial"/>
              <a:sym typeface="Arial"/>
            </a:endParaRPr>
          </a:p>
        </p:txBody>
      </p:sp>
      <p:sp>
        <p:nvSpPr>
          <p:cNvPr id="352" name="Google Shape;352;p42"/>
          <p:cNvSpPr/>
          <p:nvPr/>
        </p:nvSpPr>
        <p:spPr>
          <a:xfrm>
            <a:off x="8042275" y="1514475"/>
            <a:ext cx="1704975" cy="981075"/>
          </a:xfrm>
          <a:prstGeom prst="roundRect">
            <a:avLst>
              <a:gd name="adj" fmla="val 16667"/>
            </a:avLst>
          </a:prstGeom>
          <a:solidFill>
            <a:srgbClr val="92D050"/>
          </a:solidFill>
          <a:ln w="76200" cap="flat" cmpd="sng">
            <a:solidFill>
              <a:srgbClr val="7CC8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4000" b="1" i="1">
                <a:solidFill>
                  <a:srgbClr val="FFFFFF"/>
                </a:solidFill>
                <a:latin typeface="Arial"/>
                <a:ea typeface="Arial"/>
                <a:cs typeface="Arial"/>
                <a:sym typeface="Arial"/>
              </a:rPr>
              <a:t>売上</a:t>
            </a:r>
            <a:endParaRPr sz="4000" b="1" i="1">
              <a:solidFill>
                <a:srgbClr val="FFFFFF"/>
              </a:solidFill>
              <a:latin typeface="Arial"/>
              <a:ea typeface="Arial"/>
              <a:cs typeface="Arial"/>
              <a:sym typeface="Arial"/>
            </a:endParaRPr>
          </a:p>
        </p:txBody>
      </p:sp>
      <p:sp>
        <p:nvSpPr>
          <p:cNvPr id="353" name="Google Shape;353;p42"/>
          <p:cNvSpPr/>
          <p:nvPr/>
        </p:nvSpPr>
        <p:spPr>
          <a:xfrm>
            <a:off x="9628188" y="2724150"/>
            <a:ext cx="1150937" cy="1123950"/>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200" b="1" i="1">
                <a:solidFill>
                  <a:srgbClr val="FFFFFF"/>
                </a:solidFill>
                <a:latin typeface="Arial"/>
                <a:ea typeface="Arial"/>
                <a:cs typeface="Arial"/>
                <a:sym typeface="Arial"/>
              </a:rPr>
              <a:t>94</a:t>
            </a:r>
            <a:endParaRPr sz="3200" b="1" i="1">
              <a:solidFill>
                <a:srgbClr val="FFFFFF"/>
              </a:solidFill>
              <a:latin typeface="Arial"/>
              <a:ea typeface="Arial"/>
              <a:cs typeface="Arial"/>
              <a:sym typeface="Arial"/>
            </a:endParaRPr>
          </a:p>
        </p:txBody>
      </p:sp>
      <p:sp>
        <p:nvSpPr>
          <p:cNvPr id="354" name="Google Shape;354;p42"/>
          <p:cNvSpPr/>
          <p:nvPr/>
        </p:nvSpPr>
        <p:spPr>
          <a:xfrm>
            <a:off x="777875" y="4102100"/>
            <a:ext cx="1654175" cy="690563"/>
          </a:xfrm>
          <a:prstGeom prst="roundRect">
            <a:avLst>
              <a:gd name="adj" fmla="val 16667"/>
            </a:avLst>
          </a:prstGeom>
          <a:solidFill>
            <a:srgbClr val="00B050"/>
          </a:solidFill>
          <a:ln w="762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200" b="1" i="1">
                <a:solidFill>
                  <a:srgbClr val="FFFFFF"/>
                </a:solidFill>
                <a:latin typeface="Arial"/>
                <a:ea typeface="Arial"/>
                <a:cs typeface="Arial"/>
                <a:sym typeface="Arial"/>
              </a:rPr>
              <a:t>ゆっくり</a:t>
            </a:r>
            <a:endParaRPr sz="3200" b="1" i="1">
              <a:solidFill>
                <a:srgbClr val="FFFFFF"/>
              </a:solidFill>
              <a:latin typeface="Arial"/>
              <a:ea typeface="Arial"/>
              <a:cs typeface="Arial"/>
              <a:sym typeface="Arial"/>
            </a:endParaRPr>
          </a:p>
        </p:txBody>
      </p:sp>
      <p:sp>
        <p:nvSpPr>
          <p:cNvPr id="355" name="Google Shape;355;p42"/>
          <p:cNvSpPr/>
          <p:nvPr/>
        </p:nvSpPr>
        <p:spPr>
          <a:xfrm>
            <a:off x="758825" y="5202238"/>
            <a:ext cx="1654175" cy="690562"/>
          </a:xfrm>
          <a:prstGeom prst="roundRect">
            <a:avLst>
              <a:gd name="adj" fmla="val 16667"/>
            </a:avLst>
          </a:prstGeom>
          <a:solidFill>
            <a:srgbClr val="92D050"/>
          </a:solidFill>
          <a:ln w="76200" cap="flat" cmpd="sng">
            <a:solidFill>
              <a:srgbClr val="7CC8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200" b="1" i="1">
                <a:solidFill>
                  <a:srgbClr val="FFFFFF"/>
                </a:solidFill>
                <a:latin typeface="Arial"/>
                <a:ea typeface="Arial"/>
                <a:cs typeface="Arial"/>
                <a:sym typeface="Arial"/>
              </a:rPr>
              <a:t>38％UP</a:t>
            </a:r>
            <a:endParaRPr sz="3200" b="1" i="1">
              <a:solidFill>
                <a:srgbClr val="FFFFFF"/>
              </a:solidFill>
              <a:latin typeface="Arial"/>
              <a:ea typeface="Arial"/>
              <a:cs typeface="Arial"/>
              <a:sym typeface="Arial"/>
            </a:endParaRPr>
          </a:p>
        </p:txBody>
      </p:sp>
      <p:sp>
        <p:nvSpPr>
          <p:cNvPr id="356" name="Google Shape;356;p42"/>
          <p:cNvSpPr/>
          <p:nvPr/>
        </p:nvSpPr>
        <p:spPr>
          <a:xfrm>
            <a:off x="4956175" y="2724150"/>
            <a:ext cx="1433513" cy="1330325"/>
          </a:xfrm>
          <a:prstGeom prst="ellipse">
            <a:avLst/>
          </a:prstGeom>
          <a:solidFill>
            <a:srgbClr val="00B0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200" b="1" i="1">
                <a:solidFill>
                  <a:srgbClr val="FFFFFF"/>
                </a:solidFill>
                <a:latin typeface="Arial"/>
                <a:ea typeface="Arial"/>
                <a:cs typeface="Arial"/>
                <a:sym typeface="Arial"/>
              </a:rPr>
              <a:t>無音</a:t>
            </a:r>
            <a:endParaRPr sz="3200" b="1" i="1">
              <a:solidFill>
                <a:srgbClr val="FFFFFF"/>
              </a:solidFill>
              <a:latin typeface="Arial"/>
              <a:ea typeface="Arial"/>
              <a:cs typeface="Arial"/>
              <a:sym typeface="Arial"/>
            </a:endParaRPr>
          </a:p>
        </p:txBody>
      </p:sp>
      <p:sp>
        <p:nvSpPr>
          <p:cNvPr id="357" name="Google Shape;357;p42"/>
          <p:cNvSpPr/>
          <p:nvPr/>
        </p:nvSpPr>
        <p:spPr>
          <a:xfrm>
            <a:off x="9424988" y="4092575"/>
            <a:ext cx="1655762" cy="690563"/>
          </a:xfrm>
          <a:prstGeom prst="roundRect">
            <a:avLst>
              <a:gd name="adj" fmla="val 16667"/>
            </a:avLst>
          </a:prstGeom>
          <a:solidFill>
            <a:srgbClr val="00B050"/>
          </a:solidFill>
          <a:ln w="7620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200" b="1" i="1">
                <a:solidFill>
                  <a:srgbClr val="FFFFFF"/>
                </a:solidFill>
                <a:latin typeface="Arial"/>
                <a:ea typeface="Arial"/>
                <a:cs typeface="Arial"/>
                <a:sym typeface="Arial"/>
              </a:rPr>
              <a:t>速い</a:t>
            </a:r>
            <a:endParaRPr sz="3200" b="1" i="1">
              <a:solidFill>
                <a:srgbClr val="FFFFFF"/>
              </a:solidFill>
              <a:latin typeface="Arial"/>
              <a:ea typeface="Arial"/>
              <a:cs typeface="Arial"/>
              <a:sym typeface="Arial"/>
            </a:endParaRPr>
          </a:p>
        </p:txBody>
      </p:sp>
      <p:sp>
        <p:nvSpPr>
          <p:cNvPr id="358" name="Google Shape;358;p42"/>
          <p:cNvSpPr/>
          <p:nvPr/>
        </p:nvSpPr>
        <p:spPr>
          <a:xfrm>
            <a:off x="9458325" y="5149850"/>
            <a:ext cx="1654175" cy="690563"/>
          </a:xfrm>
          <a:prstGeom prst="roundRect">
            <a:avLst>
              <a:gd name="adj" fmla="val 16667"/>
            </a:avLst>
          </a:prstGeom>
          <a:solidFill>
            <a:srgbClr val="92D050"/>
          </a:solidFill>
          <a:ln w="76200" cap="flat" cmpd="sng">
            <a:solidFill>
              <a:srgbClr val="7CC8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200" b="1" i="1">
                <a:solidFill>
                  <a:srgbClr val="FFFFFF"/>
                </a:solidFill>
                <a:latin typeface="Arial"/>
                <a:ea typeface="Arial"/>
                <a:cs typeface="Arial"/>
                <a:sym typeface="Arial"/>
              </a:rPr>
              <a:t>少ない</a:t>
            </a:r>
            <a:endParaRPr sz="3200" b="1" i="1">
              <a:solidFill>
                <a:srgbClr val="FFFFFF"/>
              </a:solidFill>
              <a:latin typeface="Arial"/>
              <a:ea typeface="Arial"/>
              <a:cs typeface="Arial"/>
              <a:sym typeface="Arial"/>
            </a:endParaRPr>
          </a:p>
        </p:txBody>
      </p:sp>
      <p:sp>
        <p:nvSpPr>
          <p:cNvPr id="359" name="Google Shape;359;p42"/>
          <p:cNvSpPr/>
          <p:nvPr/>
        </p:nvSpPr>
        <p:spPr>
          <a:xfrm rot="10800000">
            <a:off x="3349625" y="4117975"/>
            <a:ext cx="352425" cy="623888"/>
          </a:xfrm>
          <a:prstGeom prst="chevron">
            <a:avLst>
              <a:gd name="adj" fmla="val 50000"/>
            </a:avLst>
          </a:prstGeom>
          <a:solidFill>
            <a:srgbClr val="09A71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000000"/>
              </a:solidFill>
              <a:latin typeface="Arial"/>
              <a:ea typeface="Arial"/>
              <a:cs typeface="Arial"/>
              <a:sym typeface="Arial"/>
            </a:endParaRPr>
          </a:p>
        </p:txBody>
      </p:sp>
      <p:sp>
        <p:nvSpPr>
          <p:cNvPr id="360" name="Google Shape;360;p42"/>
          <p:cNvSpPr/>
          <p:nvPr/>
        </p:nvSpPr>
        <p:spPr>
          <a:xfrm rot="10800000">
            <a:off x="7772400" y="4156075"/>
            <a:ext cx="352425" cy="625475"/>
          </a:xfrm>
          <a:prstGeom prst="chevron">
            <a:avLst>
              <a:gd name="adj" fmla="val 50000"/>
            </a:avLst>
          </a:prstGeom>
          <a:solidFill>
            <a:srgbClr val="09A71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000000"/>
              </a:solidFill>
              <a:latin typeface="Arial"/>
              <a:ea typeface="Arial"/>
              <a:cs typeface="Arial"/>
              <a:sym typeface="Arial"/>
            </a:endParaRPr>
          </a:p>
        </p:txBody>
      </p:sp>
      <p:sp>
        <p:nvSpPr>
          <p:cNvPr id="361" name="Google Shape;361;p42"/>
          <p:cNvSpPr/>
          <p:nvPr/>
        </p:nvSpPr>
        <p:spPr>
          <a:xfrm>
            <a:off x="7862888" y="5124450"/>
            <a:ext cx="350837" cy="623888"/>
          </a:xfrm>
          <a:prstGeom prst="chevron">
            <a:avLst>
              <a:gd name="adj" fmla="val 50000"/>
            </a:avLst>
          </a:prstGeom>
          <a:solidFill>
            <a:srgbClr val="7CC8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000000"/>
              </a:solidFill>
              <a:latin typeface="Arial"/>
              <a:ea typeface="Arial"/>
              <a:cs typeface="Arial"/>
              <a:sym typeface="Arial"/>
            </a:endParaRPr>
          </a:p>
        </p:txBody>
      </p:sp>
      <p:sp>
        <p:nvSpPr>
          <p:cNvPr id="362" name="Google Shape;362;p42"/>
          <p:cNvSpPr/>
          <p:nvPr/>
        </p:nvSpPr>
        <p:spPr>
          <a:xfrm>
            <a:off x="3457575" y="5216525"/>
            <a:ext cx="350838" cy="623888"/>
          </a:xfrm>
          <a:prstGeom prst="chevron">
            <a:avLst>
              <a:gd name="adj" fmla="val 50000"/>
            </a:avLst>
          </a:prstGeom>
          <a:solidFill>
            <a:srgbClr val="7CC8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000000"/>
              </a:solidFill>
              <a:latin typeface="Arial"/>
              <a:ea typeface="Arial"/>
              <a:cs typeface="Arial"/>
              <a:sym typeface="Arial"/>
            </a:endParaRPr>
          </a:p>
        </p:txBody>
      </p:sp>
      <p:sp>
        <p:nvSpPr>
          <p:cNvPr id="363" name="Google Shape;363;p42"/>
          <p:cNvSpPr/>
          <p:nvPr/>
        </p:nvSpPr>
        <p:spPr>
          <a:xfrm rot="10800000">
            <a:off x="3281363" y="2973388"/>
            <a:ext cx="350837" cy="623887"/>
          </a:xfrm>
          <a:prstGeom prst="chevron">
            <a:avLst>
              <a:gd name="adj" fmla="val 50000"/>
            </a:avLst>
          </a:prstGeom>
          <a:solidFill>
            <a:srgbClr val="00B0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000000"/>
              </a:solidFill>
              <a:latin typeface="Arial"/>
              <a:ea typeface="Arial"/>
              <a:cs typeface="Arial"/>
              <a:sym typeface="Arial"/>
            </a:endParaRPr>
          </a:p>
        </p:txBody>
      </p:sp>
      <p:sp>
        <p:nvSpPr>
          <p:cNvPr id="364" name="Google Shape;364;p42"/>
          <p:cNvSpPr/>
          <p:nvPr/>
        </p:nvSpPr>
        <p:spPr>
          <a:xfrm rot="10800000">
            <a:off x="7693025" y="2990850"/>
            <a:ext cx="352425" cy="623888"/>
          </a:xfrm>
          <a:prstGeom prst="chevron">
            <a:avLst>
              <a:gd name="adj" fmla="val 50000"/>
            </a:avLst>
          </a:prstGeom>
          <a:solidFill>
            <a:srgbClr val="00B0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000000"/>
              </a:solidFill>
              <a:latin typeface="Arial"/>
              <a:ea typeface="Arial"/>
              <a:cs typeface="Arial"/>
              <a:sym typeface="Arial"/>
            </a:endParaRPr>
          </a:p>
        </p:txBody>
      </p:sp>
      <p:sp>
        <p:nvSpPr>
          <p:cNvPr id="365" name="Google Shape;365;p42"/>
          <p:cNvSpPr/>
          <p:nvPr/>
        </p:nvSpPr>
        <p:spPr>
          <a:xfrm>
            <a:off x="536575" y="2584450"/>
            <a:ext cx="11114088" cy="3592513"/>
          </a:xfrm>
          <a:prstGeom prst="rect">
            <a:avLst/>
          </a:prstGeom>
          <a:noFill/>
          <a:ln w="9525" cap="flat" cmpd="sng">
            <a:solidFill>
              <a:srgbClr val="000000"/>
            </a:solidFill>
            <a:prstDash val="lg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FFFFFF"/>
              </a:solidFill>
              <a:latin typeface="Arial"/>
              <a:ea typeface="Arial"/>
              <a:cs typeface="Arial"/>
              <a:sym typeface="Arial"/>
            </a:endParaRPr>
          </a:p>
        </p:txBody>
      </p:sp>
      <p:sp>
        <p:nvSpPr>
          <p:cNvPr id="366" name="Google Shape;366;p42"/>
          <p:cNvSpPr/>
          <p:nvPr/>
        </p:nvSpPr>
        <p:spPr>
          <a:xfrm>
            <a:off x="4781550" y="4054475"/>
            <a:ext cx="1993900" cy="14779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i="1">
              <a:solidFill>
                <a:srgbClr val="000000"/>
              </a:solidFill>
              <a:latin typeface="Arial"/>
              <a:ea typeface="Arial"/>
              <a:cs typeface="Arial"/>
              <a:sym typeface="Arial"/>
            </a:endParaRPr>
          </a:p>
          <a:p>
            <a:pPr marL="0" marR="0" lvl="0" indent="0" algn="l" rtl="0">
              <a:spcBef>
                <a:spcPts val="0"/>
              </a:spcBef>
              <a:spcAft>
                <a:spcPts val="0"/>
              </a:spcAft>
              <a:buNone/>
            </a:pPr>
            <a:r>
              <a:rPr lang="ja-JP" sz="6600" b="1" i="1">
                <a:solidFill>
                  <a:srgbClr val="00B050"/>
                </a:solidFill>
                <a:latin typeface="Arial"/>
                <a:ea typeface="Arial"/>
                <a:cs typeface="Arial"/>
                <a:sym typeface="Arial"/>
              </a:rPr>
              <a:t>中</a:t>
            </a:r>
            <a:r>
              <a:rPr lang="ja-JP" sz="6600" b="1" i="1">
                <a:solidFill>
                  <a:srgbClr val="7CC800"/>
                </a:solidFill>
                <a:latin typeface="Arial"/>
                <a:ea typeface="Arial"/>
                <a:cs typeface="Arial"/>
                <a:sym typeface="Arial"/>
              </a:rPr>
              <a:t>間</a:t>
            </a:r>
            <a:endParaRPr sz="6600" b="1" i="1">
              <a:solidFill>
                <a:srgbClr val="7CC800"/>
              </a:solidFill>
              <a:latin typeface="Arial"/>
              <a:ea typeface="Arial"/>
              <a:cs typeface="Arial"/>
              <a:sym typeface="Arial"/>
            </a:endParaRPr>
          </a:p>
        </p:txBody>
      </p:sp>
      <p:pic>
        <p:nvPicPr>
          <p:cNvPr id="368" name="Google Shape;368;p42"/>
          <p:cNvPicPr preferRelativeResize="0"/>
          <p:nvPr/>
        </p:nvPicPr>
        <p:blipFill rotWithShape="1">
          <a:blip r:embed="rId3">
            <a:alphaModFix/>
          </a:blip>
          <a:srcRect/>
          <a:stretch/>
        </p:blipFill>
        <p:spPr>
          <a:xfrm>
            <a:off x="536575" y="2908300"/>
            <a:ext cx="481013" cy="755650"/>
          </a:xfrm>
          <a:prstGeom prst="rect">
            <a:avLst/>
          </a:prstGeom>
          <a:noFill/>
          <a:ln>
            <a:noFill/>
          </a:ln>
        </p:spPr>
      </p:pic>
      <p:sp>
        <p:nvSpPr>
          <p:cNvPr id="369" name="Google Shape;369;p42"/>
          <p:cNvSpPr/>
          <p:nvPr/>
        </p:nvSpPr>
        <p:spPr>
          <a:xfrm>
            <a:off x="1203325" y="6419850"/>
            <a:ext cx="10721975" cy="36988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b="1" i="1">
                <a:solidFill>
                  <a:srgbClr val="000000"/>
                </a:solidFill>
                <a:latin typeface="Arial"/>
                <a:ea typeface="Arial"/>
                <a:cs typeface="Arial"/>
                <a:sym typeface="Arial"/>
              </a:rPr>
              <a:t>Using Background Music to Affect the behavior of Super market Shoppers – Milliman 2010 </a:t>
            </a:r>
            <a:endParaRPr sz="1800" b="1" i="1">
              <a:solidFill>
                <a:srgbClr val="000000"/>
              </a:solidFill>
              <a:latin typeface="Arial"/>
              <a:ea typeface="Arial"/>
              <a:cs typeface="Arial"/>
              <a:sym typeface="Arial"/>
            </a:endParaRPr>
          </a:p>
        </p:txBody>
      </p:sp>
      <p:sp>
        <p:nvSpPr>
          <p:cNvPr id="370" name="Google Shape;370;p42"/>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15</a:t>
            </a:fld>
            <a:endParaRPr sz="1800">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43"/>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0" u="none" strike="noStrike" cap="none">
                <a:solidFill>
                  <a:srgbClr val="000000"/>
                </a:solidFill>
                <a:latin typeface="Calibri"/>
                <a:ea typeface="Calibri"/>
                <a:cs typeface="Calibri"/>
                <a:sym typeface="Calibri"/>
              </a:rPr>
              <a:t>現状分析</a:t>
            </a:r>
            <a:endParaRPr/>
          </a:p>
        </p:txBody>
      </p:sp>
      <p:sp>
        <p:nvSpPr>
          <p:cNvPr id="376" name="Google Shape;376;p43"/>
          <p:cNvSpPr txBox="1">
            <a:spLocks noGrp="1"/>
          </p:cNvSpPr>
          <p:nvPr>
            <p:ph type="body" idx="4294967295"/>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50800" marR="0" lvl="0" indent="0" algn="l" rtl="0">
              <a:lnSpc>
                <a:spcPct val="90000"/>
              </a:lnSpc>
              <a:spcBef>
                <a:spcPts val="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BGMが消費者行動に正の影響を与えるという研究は多くある</a:t>
            </a:r>
            <a:endParaRPr/>
          </a:p>
          <a:p>
            <a:pPr marL="50800" marR="0" lvl="0" indent="0" algn="l" rtl="0">
              <a:lnSpc>
                <a:spcPct val="90000"/>
              </a:lnSpc>
              <a:spcBef>
                <a:spcPts val="1000"/>
              </a:spcBef>
              <a:spcAft>
                <a:spcPts val="0"/>
              </a:spcAft>
              <a:buClr>
                <a:srgbClr val="000000"/>
              </a:buClr>
              <a:buSzPts val="2800"/>
              <a:buFont typeface="Arial"/>
              <a:buNone/>
            </a:pPr>
            <a:endParaRPr sz="2800" b="1" i="0" u="none" strike="noStrike" cap="none">
              <a:solidFill>
                <a:srgbClr val="000000"/>
              </a:solidFill>
              <a:latin typeface="Calibri"/>
              <a:ea typeface="Calibri"/>
              <a:cs typeface="Calibri"/>
              <a:sym typeface="Calibri"/>
            </a:endParaRPr>
          </a:p>
          <a:p>
            <a:pPr marL="50800" marR="0" lvl="0" indent="0" algn="l" rtl="0">
              <a:lnSpc>
                <a:spcPct val="90000"/>
              </a:lnSpc>
              <a:spcBef>
                <a:spcPts val="1000"/>
              </a:spcBef>
              <a:spcAft>
                <a:spcPts val="0"/>
              </a:spcAft>
              <a:buClr>
                <a:srgbClr val="000000"/>
              </a:buClr>
              <a:buSzPts val="2800"/>
              <a:buFont typeface="Arial"/>
              <a:buNone/>
            </a:pPr>
            <a:endParaRPr sz="2800" b="1" i="0" u="none" strike="noStrike" cap="none">
              <a:solidFill>
                <a:srgbClr val="000000"/>
              </a:solidFill>
              <a:latin typeface="Calibri"/>
              <a:ea typeface="Calibri"/>
              <a:cs typeface="Calibri"/>
              <a:sym typeface="Calibri"/>
            </a:endParaRPr>
          </a:p>
          <a:p>
            <a:pPr marL="50800" marR="0" lvl="0" indent="0" algn="l" rtl="0">
              <a:lnSpc>
                <a:spcPct val="90000"/>
              </a:lnSpc>
              <a:spcBef>
                <a:spcPts val="1000"/>
              </a:spcBef>
              <a:spcAft>
                <a:spcPts val="0"/>
              </a:spcAft>
              <a:buClr>
                <a:srgbClr val="000000"/>
              </a:buClr>
              <a:buSzPts val="2800"/>
              <a:buFont typeface="Arial"/>
              <a:buNone/>
            </a:pPr>
            <a:endParaRPr sz="2800" b="1" i="0" u="none" strike="noStrike" cap="none">
              <a:solidFill>
                <a:srgbClr val="000000"/>
              </a:solidFill>
              <a:latin typeface="Calibri"/>
              <a:ea typeface="Calibri"/>
              <a:cs typeface="Calibri"/>
              <a:sym typeface="Calibri"/>
            </a:endParaRPr>
          </a:p>
          <a:p>
            <a:pPr marL="50800" marR="0" lvl="0" indent="0" algn="l"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BGMの</a:t>
            </a:r>
            <a:r>
              <a:rPr lang="ja-JP" sz="2800" b="1" i="0" u="sng" strike="noStrike" cap="none">
                <a:solidFill>
                  <a:srgbClr val="000000"/>
                </a:solidFill>
                <a:latin typeface="Calibri"/>
                <a:ea typeface="Calibri"/>
                <a:cs typeface="Calibri"/>
                <a:sym typeface="Calibri"/>
              </a:rPr>
              <a:t>どのような要素</a:t>
            </a:r>
            <a:r>
              <a:rPr lang="ja-JP" sz="2800" b="1" i="0" u="none" strike="noStrike" cap="none">
                <a:solidFill>
                  <a:srgbClr val="000000"/>
                </a:solidFill>
                <a:latin typeface="Calibri"/>
                <a:ea typeface="Calibri"/>
                <a:cs typeface="Calibri"/>
                <a:sym typeface="Calibri"/>
              </a:rPr>
              <a:t>が消費者に影響を与えているかという研究はあまり見受けられなかった。</a:t>
            </a:r>
            <a:endParaRPr/>
          </a:p>
          <a:p>
            <a:pPr marL="50800" marR="0" lvl="0" indent="0" algn="l"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⇒だからこそ</a:t>
            </a:r>
            <a:r>
              <a:rPr lang="ja-JP" sz="2800" b="1" i="0" u="sng" strike="noStrike" cap="none">
                <a:solidFill>
                  <a:srgbClr val="000000"/>
                </a:solidFill>
                <a:latin typeface="Calibri"/>
                <a:ea typeface="Calibri"/>
                <a:cs typeface="Calibri"/>
                <a:sym typeface="Calibri"/>
              </a:rPr>
              <a:t>ありきたりな有線に頼る</a:t>
            </a:r>
            <a:r>
              <a:rPr lang="ja-JP" sz="2800" b="1" i="0" u="none" strike="noStrike" cap="none">
                <a:solidFill>
                  <a:srgbClr val="000000"/>
                </a:solidFill>
                <a:latin typeface="Calibri"/>
                <a:ea typeface="Calibri"/>
                <a:cs typeface="Calibri"/>
                <a:sym typeface="Calibri"/>
              </a:rPr>
              <a:t>店舗が多いのでは？</a:t>
            </a:r>
            <a:endParaRPr sz="2800" b="1" i="0" u="none" strike="noStrike" cap="none">
              <a:solidFill>
                <a:srgbClr val="000000"/>
              </a:solidFill>
              <a:latin typeface="Calibri"/>
              <a:ea typeface="Calibri"/>
              <a:cs typeface="Calibri"/>
              <a:sym typeface="Calibri"/>
            </a:endParaRPr>
          </a:p>
          <a:p>
            <a:pPr marL="50800" marR="0" lvl="0" indent="0" algn="l"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　⇒</a:t>
            </a:r>
            <a:r>
              <a:rPr lang="ja-JP" sz="2800" b="1" i="0" u="sng" strike="noStrike" cap="none">
                <a:solidFill>
                  <a:srgbClr val="FF0000"/>
                </a:solidFill>
                <a:latin typeface="Calibri"/>
                <a:ea typeface="Calibri"/>
                <a:cs typeface="Calibri"/>
                <a:sym typeface="Calibri"/>
              </a:rPr>
              <a:t>どのような要素が影響を与えるか調査することでよりBGMの効果を発揮できるはず…！</a:t>
            </a:r>
            <a:endParaRPr sz="2800" b="1" i="0" u="none" strike="noStrike" cap="none">
              <a:solidFill>
                <a:srgbClr val="000000"/>
              </a:solidFill>
              <a:latin typeface="Calibri"/>
              <a:ea typeface="Calibri"/>
              <a:cs typeface="Calibri"/>
              <a:sym typeface="Calibri"/>
            </a:endParaRPr>
          </a:p>
        </p:txBody>
      </p:sp>
      <p:sp>
        <p:nvSpPr>
          <p:cNvPr id="377" name="Google Shape;377;p43"/>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16</a:t>
            </a:fld>
            <a:endParaRPr sz="2400" b="1" i="1">
              <a:solidFill>
                <a:srgbClr val="888888"/>
              </a:solidFill>
              <a:latin typeface="Calibri"/>
              <a:ea typeface="Calibri"/>
              <a:cs typeface="Calibri"/>
              <a:sym typeface="Calibri"/>
            </a:endParaRPr>
          </a:p>
        </p:txBody>
      </p:sp>
      <p:sp>
        <p:nvSpPr>
          <p:cNvPr id="378" name="Google Shape;378;p43"/>
          <p:cNvSpPr/>
          <p:nvPr/>
        </p:nvSpPr>
        <p:spPr>
          <a:xfrm>
            <a:off x="4097338" y="2547938"/>
            <a:ext cx="3487737" cy="1270000"/>
          </a:xfrm>
          <a:prstGeom prst="downArrow">
            <a:avLst>
              <a:gd name="adj1" fmla="val 50000"/>
              <a:gd name="adj2" fmla="val 50000"/>
            </a:avLst>
          </a:prstGeom>
          <a:solidFill>
            <a:schemeClr val="accent1"/>
          </a:solidFill>
          <a:ln w="25400" cap="flat" cmpd="sng">
            <a:solidFill>
              <a:schemeClr val="accent1"/>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2400" b="1" i="1">
                <a:solidFill>
                  <a:srgbClr val="FFFFFF"/>
                </a:solidFill>
                <a:latin typeface="Arial"/>
                <a:ea typeface="Arial"/>
                <a:cs typeface="Arial"/>
                <a:sym typeface="Arial"/>
              </a:rPr>
              <a:t>しかし</a:t>
            </a:r>
            <a:endParaRPr sz="1400">
              <a:solidFill>
                <a:srgbClr val="000000"/>
              </a:solidFill>
              <a:latin typeface="Arial"/>
              <a:ea typeface="Arial"/>
              <a:cs typeface="Arial"/>
              <a:sym typeface="Arial"/>
            </a:endParaRPr>
          </a:p>
        </p:txBody>
      </p:sp>
      <p:sp>
        <p:nvSpPr>
          <p:cNvPr id="379" name="Google Shape;379;p43"/>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16</a:t>
            </a:fld>
            <a:endParaRPr sz="180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44"/>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問題意識</a:t>
            </a:r>
            <a:endParaRPr/>
          </a:p>
        </p:txBody>
      </p:sp>
      <p:grpSp>
        <p:nvGrpSpPr>
          <p:cNvPr id="385" name="Google Shape;385;p44"/>
          <p:cNvGrpSpPr/>
          <p:nvPr/>
        </p:nvGrpSpPr>
        <p:grpSpPr>
          <a:xfrm>
            <a:off x="838200" y="1825625"/>
            <a:ext cx="9985375" cy="1501775"/>
            <a:chOff x="0" y="0"/>
            <a:chExt cx="9984982" cy="1501348"/>
          </a:xfrm>
        </p:grpSpPr>
        <p:sp>
          <p:nvSpPr>
            <p:cNvPr id="386" name="Google Shape;386;p44"/>
            <p:cNvSpPr/>
            <p:nvPr/>
          </p:nvSpPr>
          <p:spPr>
            <a:xfrm>
              <a:off x="0" y="0"/>
              <a:ext cx="3753370" cy="1501348"/>
            </a:xfrm>
            <a:prstGeom prst="chevron">
              <a:avLst>
                <a:gd name="adj" fmla="val 50000"/>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387" name="Google Shape;387;p44"/>
            <p:cNvSpPr/>
            <p:nvPr/>
          </p:nvSpPr>
          <p:spPr>
            <a:xfrm>
              <a:off x="750674" y="0"/>
              <a:ext cx="2252022" cy="1501348"/>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4800">
                  <a:solidFill>
                    <a:srgbClr val="FFFFFF"/>
                  </a:solidFill>
                  <a:latin typeface="Arial"/>
                  <a:ea typeface="Arial"/>
                  <a:cs typeface="Arial"/>
                  <a:sym typeface="Arial"/>
                </a:rPr>
                <a:t>BGM</a:t>
              </a:r>
              <a:endParaRPr sz="4800" b="1" i="1">
                <a:solidFill>
                  <a:srgbClr val="FFFFFF"/>
                </a:solidFill>
                <a:latin typeface="Arial"/>
                <a:ea typeface="Arial"/>
                <a:cs typeface="Arial"/>
                <a:sym typeface="Arial"/>
              </a:endParaRPr>
            </a:p>
          </p:txBody>
        </p:sp>
        <p:sp>
          <p:nvSpPr>
            <p:cNvPr id="388" name="Google Shape;388;p44"/>
            <p:cNvSpPr/>
            <p:nvPr/>
          </p:nvSpPr>
          <p:spPr>
            <a:xfrm>
              <a:off x="3110019" y="0"/>
              <a:ext cx="3753370" cy="1501348"/>
            </a:xfrm>
            <a:prstGeom prst="chevron">
              <a:avLst>
                <a:gd name="adj" fmla="val 50000"/>
              </a:avLst>
            </a:prstGeom>
            <a:solidFill>
              <a:srgbClr val="2E75B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389" name="Google Shape;389;p44"/>
            <p:cNvSpPr/>
            <p:nvPr/>
          </p:nvSpPr>
          <p:spPr>
            <a:xfrm>
              <a:off x="3860693" y="0"/>
              <a:ext cx="2252022" cy="1501348"/>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5600" b="1" i="1">
                  <a:solidFill>
                    <a:srgbClr val="FFFFFF"/>
                  </a:solidFill>
                  <a:latin typeface="Arial"/>
                  <a:ea typeface="Arial"/>
                  <a:cs typeface="Arial"/>
                  <a:sym typeface="Arial"/>
                </a:rPr>
                <a:t>？</a:t>
              </a:r>
              <a:endParaRPr sz="5600" b="1" i="1">
                <a:solidFill>
                  <a:srgbClr val="FFFFFF"/>
                </a:solidFill>
                <a:latin typeface="Arial"/>
                <a:ea typeface="Arial"/>
                <a:cs typeface="Arial"/>
                <a:sym typeface="Arial"/>
              </a:endParaRPr>
            </a:p>
          </p:txBody>
        </p:sp>
        <p:sp>
          <p:nvSpPr>
            <p:cNvPr id="390" name="Google Shape;390;p44"/>
            <p:cNvSpPr/>
            <p:nvPr/>
          </p:nvSpPr>
          <p:spPr>
            <a:xfrm>
              <a:off x="6231612" y="0"/>
              <a:ext cx="3753370" cy="1501348"/>
            </a:xfrm>
            <a:prstGeom prst="chevron">
              <a:avLst>
                <a:gd name="adj" fmla="val 50000"/>
              </a:avLst>
            </a:prstGeom>
            <a:solidFill>
              <a:srgbClr val="1E4E79"/>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391" name="Google Shape;391;p44"/>
            <p:cNvSpPr/>
            <p:nvPr/>
          </p:nvSpPr>
          <p:spPr>
            <a:xfrm>
              <a:off x="6982286" y="0"/>
              <a:ext cx="2252022" cy="1501348"/>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5600" b="1" i="1">
                  <a:solidFill>
                    <a:srgbClr val="FFFFFF"/>
                  </a:solidFill>
                  <a:latin typeface="Arial"/>
                  <a:ea typeface="Arial"/>
                  <a:cs typeface="Arial"/>
                  <a:sym typeface="Arial"/>
                </a:rPr>
                <a:t>売上</a:t>
              </a:r>
              <a:endParaRPr sz="5600" b="1" i="1">
                <a:solidFill>
                  <a:srgbClr val="FFFFFF"/>
                </a:solidFill>
                <a:latin typeface="Arial"/>
                <a:ea typeface="Arial"/>
                <a:cs typeface="Arial"/>
                <a:sym typeface="Arial"/>
              </a:endParaRPr>
            </a:p>
          </p:txBody>
        </p:sp>
      </p:grpSp>
      <p:sp>
        <p:nvSpPr>
          <p:cNvPr id="392" name="Google Shape;392;p44"/>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17</a:t>
            </a:fld>
            <a:endParaRPr sz="2400" b="1" i="1">
              <a:solidFill>
                <a:srgbClr val="888888"/>
              </a:solidFill>
              <a:latin typeface="Calibri"/>
              <a:ea typeface="Calibri"/>
              <a:cs typeface="Calibri"/>
              <a:sym typeface="Calibri"/>
            </a:endParaRPr>
          </a:p>
        </p:txBody>
      </p:sp>
      <p:sp>
        <p:nvSpPr>
          <p:cNvPr id="393" name="Google Shape;393;p44"/>
          <p:cNvSpPr/>
          <p:nvPr/>
        </p:nvSpPr>
        <p:spPr>
          <a:xfrm>
            <a:off x="5191125" y="3121025"/>
            <a:ext cx="1327150" cy="1200150"/>
          </a:xfrm>
          <a:prstGeom prst="downArrow">
            <a:avLst>
              <a:gd name="adj1" fmla="val 50000"/>
              <a:gd name="adj2" fmla="val 50000"/>
            </a:avLst>
          </a:prstGeom>
          <a:solidFill>
            <a:srgbClr val="2E75B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FFFFFF"/>
              </a:solidFill>
              <a:latin typeface="Arial"/>
              <a:ea typeface="Arial"/>
              <a:cs typeface="Arial"/>
              <a:sym typeface="Arial"/>
            </a:endParaRPr>
          </a:p>
        </p:txBody>
      </p:sp>
      <p:sp>
        <p:nvSpPr>
          <p:cNvPr id="394" name="Google Shape;394;p44"/>
          <p:cNvSpPr/>
          <p:nvPr/>
        </p:nvSpPr>
        <p:spPr>
          <a:xfrm>
            <a:off x="1343025" y="4662488"/>
            <a:ext cx="10350500" cy="9540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800">
                <a:solidFill>
                  <a:srgbClr val="000000"/>
                </a:solidFill>
                <a:latin typeface="Arial"/>
                <a:ea typeface="Arial"/>
                <a:cs typeface="Arial"/>
                <a:sym typeface="Arial"/>
              </a:rPr>
              <a:t>BGM</a:t>
            </a:r>
            <a:r>
              <a:rPr lang="ja-JP" sz="2800" b="1" i="1">
                <a:solidFill>
                  <a:srgbClr val="000000"/>
                </a:solidFill>
                <a:latin typeface="Arial"/>
                <a:ea typeface="Arial"/>
                <a:cs typeface="Arial"/>
                <a:sym typeface="Arial"/>
              </a:rPr>
              <a:t>が売上に影響を与えるのは明らかであるが、</a:t>
            </a:r>
            <a:endParaRPr sz="2800" b="1" i="1">
              <a:solidFill>
                <a:srgbClr val="000000"/>
              </a:solidFill>
              <a:latin typeface="Arial"/>
              <a:ea typeface="Arial"/>
              <a:cs typeface="Arial"/>
              <a:sym typeface="Arial"/>
            </a:endParaRPr>
          </a:p>
          <a:p>
            <a:pPr marL="0" marR="0" lvl="0" indent="0" algn="l" rtl="0">
              <a:spcBef>
                <a:spcPts val="0"/>
              </a:spcBef>
              <a:spcAft>
                <a:spcPts val="0"/>
              </a:spcAft>
              <a:buNone/>
            </a:pPr>
            <a:r>
              <a:rPr lang="ja-JP" sz="2800" b="1" i="1">
                <a:solidFill>
                  <a:srgbClr val="000000"/>
                </a:solidFill>
                <a:latin typeface="Arial"/>
                <a:ea typeface="Arial"/>
                <a:cs typeface="Arial"/>
                <a:sym typeface="Arial"/>
              </a:rPr>
              <a:t>そこまでの</a:t>
            </a:r>
            <a:r>
              <a:rPr lang="ja-JP" sz="2800" b="1" i="1">
                <a:solidFill>
                  <a:srgbClr val="FF0000"/>
                </a:solidFill>
                <a:latin typeface="Arial"/>
                <a:ea typeface="Arial"/>
                <a:cs typeface="Arial"/>
                <a:sym typeface="Arial"/>
              </a:rPr>
              <a:t>プロセスが明らかになっていない。</a:t>
            </a:r>
            <a:endParaRPr sz="2800" b="1" i="1">
              <a:solidFill>
                <a:srgbClr val="FF0000"/>
              </a:solidFill>
              <a:latin typeface="Arial"/>
              <a:ea typeface="Arial"/>
              <a:cs typeface="Arial"/>
              <a:sym typeface="Arial"/>
            </a:endParaRPr>
          </a:p>
        </p:txBody>
      </p:sp>
      <p:sp>
        <p:nvSpPr>
          <p:cNvPr id="395" name="Google Shape;395;p44"/>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17</a:t>
            </a:fld>
            <a:endParaRPr sz="1800">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45"/>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1" u="none" strike="noStrike" cap="none">
                <a:solidFill>
                  <a:srgbClr val="000000"/>
                </a:solidFill>
                <a:latin typeface="Calibri"/>
                <a:ea typeface="Calibri"/>
                <a:cs typeface="Calibri"/>
                <a:sym typeface="Calibri"/>
              </a:rPr>
              <a:t>問題意識</a:t>
            </a:r>
            <a:endParaRPr/>
          </a:p>
        </p:txBody>
      </p:sp>
      <p:grpSp>
        <p:nvGrpSpPr>
          <p:cNvPr id="401" name="Google Shape;401;p45"/>
          <p:cNvGrpSpPr/>
          <p:nvPr/>
        </p:nvGrpSpPr>
        <p:grpSpPr>
          <a:xfrm>
            <a:off x="838200" y="1825625"/>
            <a:ext cx="9985375" cy="1501775"/>
            <a:chOff x="0" y="0"/>
            <a:chExt cx="9984982" cy="1501348"/>
          </a:xfrm>
        </p:grpSpPr>
        <p:sp>
          <p:nvSpPr>
            <p:cNvPr id="402" name="Google Shape;402;p45"/>
            <p:cNvSpPr/>
            <p:nvPr/>
          </p:nvSpPr>
          <p:spPr>
            <a:xfrm>
              <a:off x="0" y="0"/>
              <a:ext cx="3753370" cy="1501348"/>
            </a:xfrm>
            <a:prstGeom prst="chevron">
              <a:avLst>
                <a:gd name="adj" fmla="val 50000"/>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403" name="Google Shape;403;p45"/>
            <p:cNvSpPr/>
            <p:nvPr/>
          </p:nvSpPr>
          <p:spPr>
            <a:xfrm>
              <a:off x="750674" y="0"/>
              <a:ext cx="2252022" cy="1501348"/>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4800">
                  <a:solidFill>
                    <a:srgbClr val="FFFFFF"/>
                  </a:solidFill>
                  <a:latin typeface="Arial"/>
                  <a:ea typeface="Arial"/>
                  <a:cs typeface="Arial"/>
                  <a:sym typeface="Arial"/>
                </a:rPr>
                <a:t>BGM</a:t>
              </a:r>
              <a:endParaRPr sz="4800" b="1" i="1">
                <a:solidFill>
                  <a:srgbClr val="FFFFFF"/>
                </a:solidFill>
                <a:latin typeface="Arial"/>
                <a:ea typeface="Arial"/>
                <a:cs typeface="Arial"/>
                <a:sym typeface="Arial"/>
              </a:endParaRPr>
            </a:p>
          </p:txBody>
        </p:sp>
        <p:sp>
          <p:nvSpPr>
            <p:cNvPr id="404" name="Google Shape;404;p45"/>
            <p:cNvSpPr/>
            <p:nvPr/>
          </p:nvSpPr>
          <p:spPr>
            <a:xfrm>
              <a:off x="3110019" y="0"/>
              <a:ext cx="3753370" cy="1501348"/>
            </a:xfrm>
            <a:prstGeom prst="chevron">
              <a:avLst>
                <a:gd name="adj" fmla="val 50000"/>
              </a:avLst>
            </a:prstGeom>
            <a:solidFill>
              <a:srgbClr val="2E75B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405" name="Google Shape;405;p45"/>
            <p:cNvSpPr/>
            <p:nvPr/>
          </p:nvSpPr>
          <p:spPr>
            <a:xfrm>
              <a:off x="3860693" y="0"/>
              <a:ext cx="2252022" cy="1501348"/>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5600" b="1" i="1">
                  <a:solidFill>
                    <a:srgbClr val="FFFFFF"/>
                  </a:solidFill>
                  <a:latin typeface="Arial"/>
                  <a:ea typeface="Arial"/>
                  <a:cs typeface="Arial"/>
                  <a:sym typeface="Arial"/>
                </a:rPr>
                <a:t>？</a:t>
              </a:r>
              <a:endParaRPr sz="5600" b="1" i="1">
                <a:solidFill>
                  <a:srgbClr val="FFFFFF"/>
                </a:solidFill>
                <a:latin typeface="Arial"/>
                <a:ea typeface="Arial"/>
                <a:cs typeface="Arial"/>
                <a:sym typeface="Arial"/>
              </a:endParaRPr>
            </a:p>
          </p:txBody>
        </p:sp>
        <p:sp>
          <p:nvSpPr>
            <p:cNvPr id="406" name="Google Shape;406;p45"/>
            <p:cNvSpPr/>
            <p:nvPr/>
          </p:nvSpPr>
          <p:spPr>
            <a:xfrm>
              <a:off x="6231612" y="0"/>
              <a:ext cx="3753370" cy="1501348"/>
            </a:xfrm>
            <a:prstGeom prst="chevron">
              <a:avLst>
                <a:gd name="adj" fmla="val 50000"/>
              </a:avLst>
            </a:prstGeom>
            <a:solidFill>
              <a:srgbClr val="1E4E79"/>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407" name="Google Shape;407;p45"/>
            <p:cNvSpPr/>
            <p:nvPr/>
          </p:nvSpPr>
          <p:spPr>
            <a:xfrm>
              <a:off x="6982286" y="0"/>
              <a:ext cx="2252022" cy="1501348"/>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5600" b="1" i="1">
                  <a:solidFill>
                    <a:srgbClr val="FFFFFF"/>
                  </a:solidFill>
                  <a:latin typeface="Arial"/>
                  <a:ea typeface="Arial"/>
                  <a:cs typeface="Arial"/>
                  <a:sym typeface="Arial"/>
                </a:rPr>
                <a:t>売上</a:t>
              </a:r>
              <a:endParaRPr sz="5600" b="1" i="1">
                <a:solidFill>
                  <a:srgbClr val="FFFFFF"/>
                </a:solidFill>
                <a:latin typeface="Arial"/>
                <a:ea typeface="Arial"/>
                <a:cs typeface="Arial"/>
                <a:sym typeface="Arial"/>
              </a:endParaRPr>
            </a:p>
          </p:txBody>
        </p:sp>
      </p:grpSp>
      <p:sp>
        <p:nvSpPr>
          <p:cNvPr id="408" name="Google Shape;408;p45"/>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18</a:t>
            </a:fld>
            <a:endParaRPr sz="2400" b="1" i="1">
              <a:solidFill>
                <a:srgbClr val="888888"/>
              </a:solidFill>
              <a:latin typeface="Calibri"/>
              <a:ea typeface="Calibri"/>
              <a:cs typeface="Calibri"/>
              <a:sym typeface="Calibri"/>
            </a:endParaRPr>
          </a:p>
        </p:txBody>
      </p:sp>
      <p:sp>
        <p:nvSpPr>
          <p:cNvPr id="409" name="Google Shape;409;p45"/>
          <p:cNvSpPr/>
          <p:nvPr/>
        </p:nvSpPr>
        <p:spPr>
          <a:xfrm>
            <a:off x="5191125" y="3121025"/>
            <a:ext cx="1327150" cy="1200150"/>
          </a:xfrm>
          <a:prstGeom prst="downArrow">
            <a:avLst>
              <a:gd name="adj1" fmla="val 50000"/>
              <a:gd name="adj2" fmla="val 50000"/>
            </a:avLst>
          </a:prstGeom>
          <a:solidFill>
            <a:srgbClr val="2E75B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FFFFFF"/>
              </a:solidFill>
              <a:latin typeface="Arial"/>
              <a:ea typeface="Arial"/>
              <a:cs typeface="Arial"/>
              <a:sym typeface="Arial"/>
            </a:endParaRPr>
          </a:p>
        </p:txBody>
      </p:sp>
      <p:sp>
        <p:nvSpPr>
          <p:cNvPr id="410" name="Google Shape;410;p45"/>
          <p:cNvSpPr/>
          <p:nvPr/>
        </p:nvSpPr>
        <p:spPr>
          <a:xfrm>
            <a:off x="1343025" y="4662488"/>
            <a:ext cx="10350500" cy="9540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800" b="1" i="1">
                <a:solidFill>
                  <a:srgbClr val="000000"/>
                </a:solidFill>
                <a:latin typeface="Arial"/>
                <a:ea typeface="Arial"/>
                <a:cs typeface="Arial"/>
                <a:sym typeface="Arial"/>
              </a:rPr>
              <a:t>テンポの変化が売上に影響を与えるのは明らかであるが、</a:t>
            </a:r>
            <a:endParaRPr sz="2800" b="1" i="1">
              <a:solidFill>
                <a:srgbClr val="000000"/>
              </a:solidFill>
              <a:latin typeface="Arial"/>
              <a:ea typeface="Arial"/>
              <a:cs typeface="Arial"/>
              <a:sym typeface="Arial"/>
            </a:endParaRPr>
          </a:p>
          <a:p>
            <a:pPr marL="0" marR="0" lvl="0" indent="0" algn="l" rtl="0">
              <a:spcBef>
                <a:spcPts val="0"/>
              </a:spcBef>
              <a:spcAft>
                <a:spcPts val="0"/>
              </a:spcAft>
              <a:buNone/>
            </a:pPr>
            <a:r>
              <a:rPr lang="ja-JP" sz="2800" b="1" i="1">
                <a:solidFill>
                  <a:srgbClr val="000000"/>
                </a:solidFill>
                <a:latin typeface="Arial"/>
                <a:ea typeface="Arial"/>
                <a:cs typeface="Arial"/>
                <a:sym typeface="Arial"/>
              </a:rPr>
              <a:t>そこまでの</a:t>
            </a:r>
            <a:r>
              <a:rPr lang="ja-JP" sz="2800" b="1" i="1">
                <a:solidFill>
                  <a:srgbClr val="FF0000"/>
                </a:solidFill>
                <a:latin typeface="Arial"/>
                <a:ea typeface="Arial"/>
                <a:cs typeface="Arial"/>
                <a:sym typeface="Arial"/>
              </a:rPr>
              <a:t>プロセスが明らかになっていない。</a:t>
            </a:r>
            <a:endParaRPr sz="2800" b="1" i="1">
              <a:solidFill>
                <a:srgbClr val="FF0000"/>
              </a:solidFill>
              <a:latin typeface="Arial"/>
              <a:ea typeface="Arial"/>
              <a:cs typeface="Arial"/>
              <a:sym typeface="Arial"/>
            </a:endParaRPr>
          </a:p>
        </p:txBody>
      </p:sp>
      <p:sp>
        <p:nvSpPr>
          <p:cNvPr id="411" name="Google Shape;411;p45"/>
          <p:cNvSpPr/>
          <p:nvPr/>
        </p:nvSpPr>
        <p:spPr>
          <a:xfrm>
            <a:off x="1276350" y="4327525"/>
            <a:ext cx="9639300" cy="1619250"/>
          </a:xfrm>
          <a:prstGeom prst="roundRect">
            <a:avLst>
              <a:gd name="adj" fmla="val 16667"/>
            </a:avLst>
          </a:prstGeom>
          <a:solidFill>
            <a:srgbClr val="2E75B5"/>
          </a:solidFill>
          <a:ln w="25400" cap="flat" cmpd="sng">
            <a:solidFill>
              <a:srgbClr val="42719B"/>
            </a:solidFill>
            <a:prstDash val="solid"/>
            <a:bevel/>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3600" u="sng">
                <a:solidFill>
                  <a:srgbClr val="FFFFFF"/>
                </a:solidFill>
                <a:latin typeface="Arial"/>
                <a:ea typeface="Arial"/>
                <a:cs typeface="Arial"/>
                <a:sym typeface="Arial"/>
              </a:rPr>
              <a:t>BGM</a:t>
            </a:r>
            <a:r>
              <a:rPr lang="ja-JP" sz="3600" b="1" i="1" u="sng">
                <a:solidFill>
                  <a:srgbClr val="FFFFFF"/>
                </a:solidFill>
                <a:latin typeface="Arial"/>
                <a:ea typeface="Arial"/>
                <a:cs typeface="Arial"/>
                <a:sym typeface="Arial"/>
              </a:rPr>
              <a:t>が売上を変化させる過程で、</a:t>
            </a:r>
            <a:endParaRPr sz="1400">
              <a:solidFill>
                <a:srgbClr val="000000"/>
              </a:solidFill>
              <a:latin typeface="Arial"/>
              <a:ea typeface="Arial"/>
              <a:cs typeface="Arial"/>
              <a:sym typeface="Arial"/>
            </a:endParaRPr>
          </a:p>
          <a:p>
            <a:pPr marL="0" marR="0" lvl="0" indent="0" algn="l" rtl="0">
              <a:spcBef>
                <a:spcPts val="0"/>
              </a:spcBef>
              <a:spcAft>
                <a:spcPts val="0"/>
              </a:spcAft>
              <a:buNone/>
            </a:pPr>
            <a:r>
              <a:rPr lang="ja-JP" sz="3600" b="1" i="1" u="sng">
                <a:solidFill>
                  <a:srgbClr val="FFFFFF"/>
                </a:solidFill>
                <a:latin typeface="Arial"/>
                <a:ea typeface="Arial"/>
                <a:cs typeface="Arial"/>
                <a:sym typeface="Arial"/>
              </a:rPr>
              <a:t>どのような要素が働いているのだろうか？</a:t>
            </a:r>
            <a:endParaRPr sz="1400">
              <a:solidFill>
                <a:srgbClr val="000000"/>
              </a:solidFill>
              <a:latin typeface="Arial"/>
              <a:ea typeface="Arial"/>
              <a:cs typeface="Arial"/>
              <a:sym typeface="Arial"/>
            </a:endParaRPr>
          </a:p>
        </p:txBody>
      </p:sp>
      <p:sp>
        <p:nvSpPr>
          <p:cNvPr id="412" name="Google Shape;412;p4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18</a:t>
            </a:fld>
            <a:endParaRPr sz="1800">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先行研究①</a:t>
            </a:r>
            <a:endParaRPr/>
          </a:p>
        </p:txBody>
      </p:sp>
      <p:sp>
        <p:nvSpPr>
          <p:cNvPr id="424" name="Google Shape;424;p47"/>
          <p:cNvSpPr txBox="1"/>
          <p:nvPr/>
        </p:nvSpPr>
        <p:spPr>
          <a:xfrm>
            <a:off x="2276475" y="6323013"/>
            <a:ext cx="8507413" cy="3397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600">
                <a:solidFill>
                  <a:srgbClr val="000000"/>
                </a:solidFill>
                <a:latin typeface="Arial"/>
                <a:ea typeface="Arial"/>
                <a:cs typeface="Arial"/>
                <a:sym typeface="Arial"/>
              </a:rPr>
              <a:t>感情に基づく音楽作品検索システムの実現に向けての検討 (佐藤・小川・堀野・北上 2016)</a:t>
            </a:r>
            <a:endParaRPr sz="1600">
              <a:solidFill>
                <a:srgbClr val="000000"/>
              </a:solidFill>
              <a:latin typeface="Arial"/>
              <a:ea typeface="Arial"/>
              <a:cs typeface="Arial"/>
              <a:sym typeface="Arial"/>
            </a:endParaRPr>
          </a:p>
        </p:txBody>
      </p:sp>
      <p:sp>
        <p:nvSpPr>
          <p:cNvPr id="425" name="Google Shape;425;p47"/>
          <p:cNvSpPr/>
          <p:nvPr/>
        </p:nvSpPr>
        <p:spPr>
          <a:xfrm>
            <a:off x="1036638" y="1927225"/>
            <a:ext cx="10118725" cy="1827213"/>
          </a:xfrm>
          <a:prstGeom prst="roundRect">
            <a:avLst>
              <a:gd name="adj" fmla="val 16667"/>
            </a:avLst>
          </a:prstGeom>
          <a:solidFill>
            <a:srgbClr val="FBE4D4"/>
          </a:solid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400"/>
              <a:buFont typeface="Arial"/>
              <a:buNone/>
            </a:pPr>
            <a:r>
              <a:rPr lang="ja-JP" sz="2400">
                <a:solidFill>
                  <a:srgbClr val="000000"/>
                </a:solidFill>
                <a:latin typeface="Arial"/>
                <a:ea typeface="Arial"/>
                <a:cs typeface="Arial"/>
                <a:sym typeface="Arial"/>
              </a:rPr>
              <a:t>佐藤氏らの実験：被験者いくつかの楽曲を聞かせ、それぞれの楽曲に抱くイメージの感情を表す形容詞が当てはまるか当てはまらないかを回答させた結果、被験者は楽曲に対し何かしらの形容詞が当てはまるとし、選択された形容詞には被験者間で統一性がみられた。</a:t>
            </a:r>
            <a:endParaRPr sz="2400">
              <a:solidFill>
                <a:srgbClr val="000000"/>
              </a:solidFill>
              <a:latin typeface="Arial"/>
              <a:ea typeface="Arial"/>
              <a:cs typeface="Arial"/>
              <a:sym typeface="Arial"/>
            </a:endParaRPr>
          </a:p>
        </p:txBody>
      </p:sp>
      <p:pic>
        <p:nvPicPr>
          <p:cNvPr id="426" name="Google Shape;426;p47" descr="https://3.bp.blogspot.com/-gNEEEcZmrxY/UNbZ44TPq2I/AAAAAAAAJNg/RUXfFNu-M9U/s1600/11_8bu_onpu.png"/>
          <p:cNvPicPr preferRelativeResize="0"/>
          <p:nvPr/>
        </p:nvPicPr>
        <p:blipFill rotWithShape="1">
          <a:blip r:embed="rId3">
            <a:alphaModFix/>
          </a:blip>
          <a:srcRect/>
          <a:stretch/>
        </p:blipFill>
        <p:spPr>
          <a:xfrm>
            <a:off x="1250950" y="3921125"/>
            <a:ext cx="1025525" cy="1046163"/>
          </a:xfrm>
          <a:prstGeom prst="rect">
            <a:avLst/>
          </a:prstGeom>
          <a:noFill/>
          <a:ln>
            <a:noFill/>
          </a:ln>
        </p:spPr>
      </p:pic>
      <p:pic>
        <p:nvPicPr>
          <p:cNvPr id="427" name="Google Shape;427;p47" descr="https://4.bp.blogspot.com/-e0XDQT9tShw/UNbZ7M1etNI/AAAAAAAAJN8/Bwq9AcvGExM/s1600/14_16bu_onpu_renkou.png"/>
          <p:cNvPicPr preferRelativeResize="0"/>
          <p:nvPr/>
        </p:nvPicPr>
        <p:blipFill rotWithShape="1">
          <a:blip r:embed="rId4">
            <a:alphaModFix/>
          </a:blip>
          <a:srcRect/>
          <a:stretch/>
        </p:blipFill>
        <p:spPr>
          <a:xfrm>
            <a:off x="2454275" y="4532313"/>
            <a:ext cx="1327150" cy="1481137"/>
          </a:xfrm>
          <a:prstGeom prst="rect">
            <a:avLst/>
          </a:prstGeom>
          <a:noFill/>
          <a:ln>
            <a:noFill/>
          </a:ln>
        </p:spPr>
      </p:pic>
      <p:pic>
        <p:nvPicPr>
          <p:cNvPr id="428" name="Google Shape;428;p47" descr="å°æ¥ã®ãã¨ãèããäººã®ã¤ã©ã¹ãï¼å¥³æ§ï¼"/>
          <p:cNvPicPr preferRelativeResize="0"/>
          <p:nvPr/>
        </p:nvPicPr>
        <p:blipFill rotWithShape="1">
          <a:blip r:embed="rId5">
            <a:alphaModFix/>
          </a:blip>
          <a:srcRect/>
          <a:stretch/>
        </p:blipFill>
        <p:spPr>
          <a:xfrm>
            <a:off x="4525963" y="3659188"/>
            <a:ext cx="2827337" cy="2614612"/>
          </a:xfrm>
          <a:prstGeom prst="rect">
            <a:avLst/>
          </a:prstGeom>
          <a:noFill/>
          <a:ln>
            <a:noFill/>
          </a:ln>
        </p:spPr>
      </p:pic>
      <p:sp>
        <p:nvSpPr>
          <p:cNvPr id="429" name="Google Shape;429;p47"/>
          <p:cNvSpPr/>
          <p:nvPr/>
        </p:nvSpPr>
        <p:spPr>
          <a:xfrm rot="5400000">
            <a:off x="4847431" y="3890170"/>
            <a:ext cx="612775" cy="506412"/>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430" name="Google Shape;430;p47"/>
          <p:cNvSpPr/>
          <p:nvPr/>
        </p:nvSpPr>
        <p:spPr>
          <a:xfrm rot="5400000">
            <a:off x="4722019" y="4237832"/>
            <a:ext cx="611187" cy="5080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431" name="Google Shape;431;p47"/>
          <p:cNvSpPr/>
          <p:nvPr/>
        </p:nvSpPr>
        <p:spPr>
          <a:xfrm rot="5400000">
            <a:off x="4912519" y="4279106"/>
            <a:ext cx="612775" cy="506413"/>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432" name="Google Shape;432;p47"/>
          <p:cNvSpPr/>
          <p:nvPr/>
        </p:nvSpPr>
        <p:spPr>
          <a:xfrm rot="5400000">
            <a:off x="4842669" y="4610894"/>
            <a:ext cx="342900" cy="277812"/>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433" name="Google Shape;433;p47"/>
          <p:cNvSpPr/>
          <p:nvPr/>
        </p:nvSpPr>
        <p:spPr>
          <a:xfrm rot="5400000">
            <a:off x="5033169" y="4656932"/>
            <a:ext cx="342900" cy="277812"/>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434" name="Google Shape;434;p47"/>
          <p:cNvSpPr/>
          <p:nvPr/>
        </p:nvSpPr>
        <p:spPr>
          <a:xfrm rot="5400000">
            <a:off x="5077619" y="4622007"/>
            <a:ext cx="342900" cy="277812"/>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pic>
        <p:nvPicPr>
          <p:cNvPr id="437" name="Google Shape;437;p47" descr="https://1.bp.blogspot.com/-hfUIDwwrnBI/VWmA9NFiw1I/AAAAAAAAt2Y/cIm432inuZU/s800/mark_manpu07_heart.png"/>
          <p:cNvPicPr preferRelativeResize="0"/>
          <p:nvPr/>
        </p:nvPicPr>
        <p:blipFill rotWithShape="1">
          <a:blip r:embed="rId6">
            <a:alphaModFix/>
          </a:blip>
          <a:srcRect/>
          <a:stretch/>
        </p:blipFill>
        <p:spPr>
          <a:xfrm>
            <a:off x="8085138" y="4994275"/>
            <a:ext cx="893762" cy="893763"/>
          </a:xfrm>
          <a:prstGeom prst="rect">
            <a:avLst/>
          </a:prstGeom>
          <a:noFill/>
          <a:ln>
            <a:noFill/>
          </a:ln>
        </p:spPr>
      </p:pic>
      <p:pic>
        <p:nvPicPr>
          <p:cNvPr id="438" name="Google Shape;438;p47" descr="https://3.bp.blogspot.com/-z79bKWRYukc/VWmBBlsSvdI/AAAAAAAAt3k/OJ82pNqfITM/s800/mark_manpu16_ochiba.png"/>
          <p:cNvPicPr preferRelativeResize="0"/>
          <p:nvPr/>
        </p:nvPicPr>
        <p:blipFill rotWithShape="1">
          <a:blip r:embed="rId7">
            <a:alphaModFix/>
          </a:blip>
          <a:srcRect/>
          <a:stretch/>
        </p:blipFill>
        <p:spPr>
          <a:xfrm>
            <a:off x="8532019" y="3883819"/>
            <a:ext cx="1792287" cy="1731962"/>
          </a:xfrm>
          <a:prstGeom prst="rect">
            <a:avLst/>
          </a:prstGeom>
          <a:noFill/>
          <a:ln>
            <a:noFill/>
          </a:ln>
        </p:spPr>
      </p:pic>
      <p:sp>
        <p:nvSpPr>
          <p:cNvPr id="439" name="Google Shape;439;p47"/>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19</a:t>
            </a:fld>
            <a:endParaRPr sz="180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8"/>
          <p:cNvSpPr txBox="1">
            <a:spLocks noGrp="1"/>
          </p:cNvSpPr>
          <p:nvPr>
            <p:ph type="title" idx="4294967295"/>
          </p:nvPr>
        </p:nvSpPr>
        <p:spPr>
          <a:xfrm>
            <a:off x="773113" y="285750"/>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0" u="none" strike="noStrike" cap="none">
                <a:solidFill>
                  <a:srgbClr val="000000"/>
                </a:solidFill>
                <a:latin typeface="Calibri"/>
                <a:ea typeface="Calibri"/>
                <a:cs typeface="Calibri"/>
                <a:sym typeface="Calibri"/>
              </a:rPr>
              <a:t>目次</a:t>
            </a:r>
            <a:endParaRPr/>
          </a:p>
        </p:txBody>
      </p:sp>
      <p:sp>
        <p:nvSpPr>
          <p:cNvPr id="186" name="Google Shape;186;p28"/>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u="none" strike="noStrike" cap="none">
                <a:solidFill>
                  <a:srgbClr val="888888"/>
                </a:solidFill>
                <a:latin typeface="Calibri"/>
                <a:ea typeface="Calibri"/>
                <a:cs typeface="Calibri"/>
                <a:sym typeface="Calibri"/>
              </a:rPr>
              <a:t>2</a:t>
            </a:fld>
            <a:endParaRPr sz="1800" b="1" i="1" u="none" strike="noStrike" cap="none">
              <a:solidFill>
                <a:srgbClr val="000000"/>
              </a:solidFill>
              <a:latin typeface="Calibri"/>
              <a:ea typeface="Calibri"/>
              <a:cs typeface="Calibri"/>
              <a:sym typeface="Calibri"/>
            </a:endParaRPr>
          </a:p>
        </p:txBody>
      </p:sp>
      <p:sp>
        <p:nvSpPr>
          <p:cNvPr id="187" name="Google Shape;187;p28"/>
          <p:cNvSpPr/>
          <p:nvPr/>
        </p:nvSpPr>
        <p:spPr>
          <a:xfrm>
            <a:off x="1204913" y="1857375"/>
            <a:ext cx="9161462" cy="3540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3200" b="1" i="0" u="none" strike="noStrike" cap="none">
                <a:solidFill>
                  <a:srgbClr val="000000"/>
                </a:solidFill>
                <a:latin typeface="Arial"/>
                <a:ea typeface="Arial"/>
                <a:cs typeface="Arial"/>
                <a:sym typeface="Arial"/>
              </a:rPr>
              <a:t>・目次</a:t>
            </a:r>
            <a:endParaRPr sz="3200" b="1" i="0" u="none" strike="noStrike" cap="none">
              <a:solidFill>
                <a:srgbClr val="000000"/>
              </a:solidFill>
              <a:latin typeface="Arial"/>
              <a:ea typeface="Arial"/>
              <a:cs typeface="Arial"/>
              <a:sym typeface="Arial"/>
            </a:endParaRPr>
          </a:p>
          <a:p>
            <a:pPr marL="0" marR="0" lvl="0" indent="0" algn="l" rtl="0">
              <a:spcBef>
                <a:spcPts val="0"/>
              </a:spcBef>
              <a:spcAft>
                <a:spcPts val="0"/>
              </a:spcAft>
              <a:buNone/>
            </a:pPr>
            <a:r>
              <a:rPr lang="ja-JP" sz="3200" b="1" i="0" u="none" strike="noStrike" cap="none">
                <a:solidFill>
                  <a:srgbClr val="000000"/>
                </a:solidFill>
                <a:latin typeface="Arial"/>
                <a:ea typeface="Arial"/>
                <a:cs typeface="Arial"/>
                <a:sym typeface="Arial"/>
              </a:rPr>
              <a:t>・はじめに</a:t>
            </a:r>
            <a:endParaRPr sz="3200" b="1" i="0" u="none" strike="noStrike" cap="none">
              <a:solidFill>
                <a:srgbClr val="000000"/>
              </a:solidFill>
              <a:latin typeface="Arial"/>
              <a:ea typeface="Arial"/>
              <a:cs typeface="Arial"/>
              <a:sym typeface="Arial"/>
            </a:endParaRPr>
          </a:p>
          <a:p>
            <a:pPr marL="0" marR="0" lvl="0" indent="0" algn="l" rtl="0">
              <a:spcBef>
                <a:spcPts val="0"/>
              </a:spcBef>
              <a:spcAft>
                <a:spcPts val="0"/>
              </a:spcAft>
              <a:buNone/>
            </a:pPr>
            <a:r>
              <a:rPr lang="ja-JP" sz="3200" b="1" i="0" u="none" strike="noStrike" cap="none">
                <a:solidFill>
                  <a:srgbClr val="000000"/>
                </a:solidFill>
                <a:latin typeface="Arial"/>
                <a:ea typeface="Arial"/>
                <a:cs typeface="Arial"/>
                <a:sym typeface="Arial"/>
              </a:rPr>
              <a:t>・現状分析</a:t>
            </a:r>
            <a:endParaRPr sz="3200" b="1" i="0" u="none" strike="noStrike" cap="none">
              <a:solidFill>
                <a:srgbClr val="000000"/>
              </a:solidFill>
              <a:latin typeface="Arial"/>
              <a:ea typeface="Arial"/>
              <a:cs typeface="Arial"/>
              <a:sym typeface="Arial"/>
            </a:endParaRPr>
          </a:p>
          <a:p>
            <a:pPr marL="0" marR="0" lvl="0" indent="0" algn="l" rtl="0">
              <a:spcBef>
                <a:spcPts val="0"/>
              </a:spcBef>
              <a:spcAft>
                <a:spcPts val="0"/>
              </a:spcAft>
              <a:buNone/>
            </a:pPr>
            <a:r>
              <a:rPr lang="ja-JP" sz="3200" b="0" i="0" u="none" strike="noStrike" cap="none">
                <a:solidFill>
                  <a:srgbClr val="000000"/>
                </a:solidFill>
                <a:latin typeface="Arial"/>
                <a:ea typeface="Arial"/>
                <a:cs typeface="Arial"/>
                <a:sym typeface="Arial"/>
              </a:rPr>
              <a:t>・</a:t>
            </a:r>
            <a:r>
              <a:rPr lang="ja-JP" sz="3200" b="1" i="0" u="none" strike="noStrike" cap="none">
                <a:solidFill>
                  <a:srgbClr val="000000"/>
                </a:solidFill>
              </a:rPr>
              <a:t>問題意識</a:t>
            </a:r>
            <a:endParaRPr sz="3200" b="1" i="0" u="none" strike="noStrike" cap="none">
              <a:solidFill>
                <a:srgbClr val="000000"/>
              </a:solidFill>
              <a:latin typeface="Arial"/>
              <a:ea typeface="Arial"/>
              <a:cs typeface="Arial"/>
              <a:sym typeface="Arial"/>
            </a:endParaRPr>
          </a:p>
          <a:p>
            <a:pPr marL="0" marR="0" lvl="0" indent="0" algn="l" rtl="0">
              <a:spcBef>
                <a:spcPts val="0"/>
              </a:spcBef>
              <a:spcAft>
                <a:spcPts val="0"/>
              </a:spcAft>
              <a:buNone/>
            </a:pPr>
            <a:r>
              <a:rPr lang="ja-JP" sz="3200" b="1" i="0" u="none" strike="noStrike" cap="none">
                <a:solidFill>
                  <a:srgbClr val="000000"/>
                </a:solidFill>
                <a:latin typeface="Arial"/>
                <a:ea typeface="Arial"/>
                <a:cs typeface="Arial"/>
                <a:sym typeface="Arial"/>
              </a:rPr>
              <a:t>・先行研究</a:t>
            </a:r>
            <a:endParaRPr sz="3200" b="1" i="0" u="none" strike="noStrike" cap="none">
              <a:solidFill>
                <a:srgbClr val="000000"/>
              </a:solidFill>
              <a:latin typeface="Arial"/>
              <a:ea typeface="Arial"/>
              <a:cs typeface="Arial"/>
              <a:sym typeface="Arial"/>
            </a:endParaRPr>
          </a:p>
          <a:p>
            <a:pPr marL="0" marR="0" lvl="0" indent="0" algn="l" rtl="0">
              <a:spcBef>
                <a:spcPts val="0"/>
              </a:spcBef>
              <a:spcAft>
                <a:spcPts val="0"/>
              </a:spcAft>
              <a:buNone/>
            </a:pPr>
            <a:r>
              <a:rPr lang="ja-JP" sz="3200" b="1" i="0" u="none" strike="noStrike" cap="none">
                <a:solidFill>
                  <a:srgbClr val="000000"/>
                </a:solidFill>
                <a:latin typeface="Arial"/>
                <a:ea typeface="Arial"/>
                <a:cs typeface="Arial"/>
                <a:sym typeface="Arial"/>
              </a:rPr>
              <a:t>・仮説導出</a:t>
            </a:r>
            <a:endParaRPr sz="3200" b="1" i="0" u="none" strike="noStrike" cap="none">
              <a:solidFill>
                <a:srgbClr val="000000"/>
              </a:solidFill>
              <a:latin typeface="Arial"/>
              <a:ea typeface="Arial"/>
              <a:cs typeface="Arial"/>
              <a:sym typeface="Arial"/>
            </a:endParaRPr>
          </a:p>
          <a:p>
            <a:pPr marL="0" marR="0" lvl="0" indent="0" algn="l" rtl="0">
              <a:spcBef>
                <a:spcPts val="0"/>
              </a:spcBef>
              <a:spcAft>
                <a:spcPts val="0"/>
              </a:spcAft>
              <a:buNone/>
            </a:pPr>
            <a:endParaRPr sz="3200" b="1" i="0" u="none" strike="noStrike" cap="none">
              <a:solidFill>
                <a:srgbClr val="000000"/>
              </a:solidFill>
              <a:latin typeface="Arial"/>
              <a:ea typeface="Arial"/>
              <a:cs typeface="Arial"/>
              <a:sym typeface="Arial"/>
            </a:endParaRPr>
          </a:p>
        </p:txBody>
      </p:sp>
      <p:sp>
        <p:nvSpPr>
          <p:cNvPr id="188" name="Google Shape;188;p28"/>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a:t>
            </a:fld>
            <a:endParaRPr sz="1800">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48"/>
          <p:cNvSpPr txBox="1">
            <a:spLocks noGrp="1"/>
          </p:cNvSpPr>
          <p:nvPr>
            <p:ph type="title" idx="4294967295"/>
          </p:nvPr>
        </p:nvSpPr>
        <p:spPr>
          <a:xfrm>
            <a:off x="3348038" y="6334125"/>
            <a:ext cx="6173649" cy="52387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1800" b="1" u="none" strike="noStrike" cap="none" dirty="0">
                <a:solidFill>
                  <a:srgbClr val="000000"/>
                </a:solidFill>
                <a:latin typeface="Calibri"/>
                <a:ea typeface="Calibri"/>
                <a:cs typeface="Calibri"/>
                <a:sym typeface="Calibri"/>
              </a:rPr>
              <a:t>音楽と感情についての心理学的研究(山崎 晃男 2009)</a:t>
            </a:r>
            <a:endParaRPr sz="1800" b="1" u="none" strike="noStrike" cap="none" dirty="0">
              <a:solidFill>
                <a:srgbClr val="000000"/>
              </a:solidFill>
              <a:latin typeface="Calibri"/>
              <a:ea typeface="Calibri"/>
              <a:cs typeface="Calibri"/>
              <a:sym typeface="Calibri"/>
            </a:endParaRPr>
          </a:p>
        </p:txBody>
      </p:sp>
      <p:sp>
        <p:nvSpPr>
          <p:cNvPr id="445" name="Google Shape;445;p48"/>
          <p:cNvSpPr/>
          <p:nvPr/>
        </p:nvSpPr>
        <p:spPr>
          <a:xfrm>
            <a:off x="900113" y="400050"/>
            <a:ext cx="10398125" cy="76993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4400">
                <a:solidFill>
                  <a:srgbClr val="000000"/>
                </a:solidFill>
                <a:latin typeface="Arial"/>
                <a:ea typeface="Arial"/>
                <a:cs typeface="Arial"/>
                <a:sym typeface="Arial"/>
              </a:rPr>
              <a:t>先行研究②</a:t>
            </a:r>
            <a:endParaRPr/>
          </a:p>
        </p:txBody>
      </p:sp>
      <p:sp>
        <p:nvSpPr>
          <p:cNvPr id="446" name="Google Shape;446;p48"/>
          <p:cNvSpPr/>
          <p:nvPr/>
        </p:nvSpPr>
        <p:spPr>
          <a:xfrm>
            <a:off x="1133475" y="1417638"/>
            <a:ext cx="9890125" cy="1960562"/>
          </a:xfrm>
          <a:prstGeom prst="roundRect">
            <a:avLst>
              <a:gd name="adj" fmla="val 16667"/>
            </a:avLst>
          </a:prstGeom>
          <a:solidFill>
            <a:srgbClr val="FFF2C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ctr" rtl="0">
              <a:spcBef>
                <a:spcPts val="0"/>
              </a:spcBef>
              <a:spcAft>
                <a:spcPts val="0"/>
              </a:spcAft>
              <a:buNone/>
            </a:pPr>
            <a:endParaRPr sz="2400">
              <a:solidFill>
                <a:schemeClr val="dk1"/>
              </a:solidFill>
              <a:latin typeface="Arial"/>
              <a:ea typeface="Arial"/>
              <a:cs typeface="Arial"/>
              <a:sym typeface="Arial"/>
            </a:endParaRPr>
          </a:p>
          <a:p>
            <a:pPr marL="0" marR="0" lvl="0" indent="0" algn="ctr" rtl="0">
              <a:spcBef>
                <a:spcPts val="0"/>
              </a:spcBef>
              <a:spcAft>
                <a:spcPts val="0"/>
              </a:spcAft>
              <a:buNone/>
            </a:pPr>
            <a:endParaRPr sz="2400">
              <a:solidFill>
                <a:schemeClr val="dk1"/>
              </a:solidFill>
              <a:latin typeface="Arial"/>
              <a:ea typeface="Arial"/>
              <a:cs typeface="Arial"/>
              <a:sym typeface="Arial"/>
            </a:endParaRPr>
          </a:p>
          <a:p>
            <a:pPr marL="0" marR="0" lvl="0" indent="0" algn="ctr" rtl="0">
              <a:spcBef>
                <a:spcPts val="0"/>
              </a:spcBef>
              <a:spcAft>
                <a:spcPts val="0"/>
              </a:spcAft>
              <a:buNone/>
            </a:pPr>
            <a:r>
              <a:rPr lang="ja-JP" sz="2400">
                <a:solidFill>
                  <a:schemeClr val="dk1"/>
                </a:solidFill>
                <a:latin typeface="Arial"/>
                <a:ea typeface="Arial"/>
                <a:cs typeface="Arial"/>
                <a:sym typeface="Arial"/>
              </a:rPr>
              <a:t>Rigg(1940)の実験：様々なテンポで短いフレーズを聴かせたとき、</a:t>
            </a:r>
            <a:endParaRPr sz="2400">
              <a:solidFill>
                <a:schemeClr val="dk1"/>
              </a:solidFill>
              <a:latin typeface="Arial"/>
              <a:ea typeface="Arial"/>
              <a:cs typeface="Arial"/>
              <a:sym typeface="Arial"/>
            </a:endParaRPr>
          </a:p>
          <a:p>
            <a:pPr marL="0" marR="0" lvl="0" indent="0" algn="ctr" rtl="0">
              <a:spcBef>
                <a:spcPts val="0"/>
              </a:spcBef>
              <a:spcAft>
                <a:spcPts val="0"/>
              </a:spcAft>
              <a:buNone/>
            </a:pPr>
            <a:r>
              <a:rPr lang="ja-JP" sz="2400">
                <a:solidFill>
                  <a:schemeClr val="dk1"/>
                </a:solidFill>
                <a:latin typeface="Arial"/>
                <a:ea typeface="Arial"/>
                <a:cs typeface="Arial"/>
                <a:sym typeface="Arial"/>
              </a:rPr>
              <a:t>被験者に適当だと思う形容詞を選ばせた結果</a:t>
            </a:r>
            <a:endParaRPr sz="2400">
              <a:solidFill>
                <a:schemeClr val="dk1"/>
              </a:solidFill>
              <a:latin typeface="Arial"/>
              <a:ea typeface="Arial"/>
              <a:cs typeface="Arial"/>
              <a:sym typeface="Arial"/>
            </a:endParaRPr>
          </a:p>
          <a:p>
            <a:pPr marL="0" marR="0" lvl="0" indent="0" algn="ctr" rtl="0">
              <a:spcBef>
                <a:spcPts val="0"/>
              </a:spcBef>
              <a:spcAft>
                <a:spcPts val="0"/>
              </a:spcAft>
              <a:buNone/>
            </a:pPr>
            <a:r>
              <a:rPr lang="ja-JP" sz="2400">
                <a:solidFill>
                  <a:schemeClr val="dk1"/>
                </a:solidFill>
                <a:latin typeface="Arial"/>
                <a:ea typeface="Arial"/>
                <a:cs typeface="Arial"/>
                <a:sym typeface="Arial"/>
              </a:rPr>
              <a:t>速いテンポ→楽しいと感じる</a:t>
            </a:r>
            <a:endParaRPr sz="2400">
              <a:solidFill>
                <a:schemeClr val="dk1"/>
              </a:solidFill>
              <a:latin typeface="Arial"/>
              <a:ea typeface="Arial"/>
              <a:cs typeface="Arial"/>
              <a:sym typeface="Arial"/>
            </a:endParaRPr>
          </a:p>
          <a:p>
            <a:pPr marL="0" marR="0" lvl="0" indent="0" algn="ctr" rtl="0">
              <a:spcBef>
                <a:spcPts val="0"/>
              </a:spcBef>
              <a:spcAft>
                <a:spcPts val="0"/>
              </a:spcAft>
              <a:buNone/>
            </a:pPr>
            <a:r>
              <a:rPr lang="ja-JP" sz="2400">
                <a:solidFill>
                  <a:schemeClr val="dk1"/>
                </a:solidFill>
                <a:latin typeface="Arial"/>
                <a:ea typeface="Arial"/>
                <a:cs typeface="Arial"/>
                <a:sym typeface="Arial"/>
              </a:rPr>
              <a:t>遅いテンポ→楽しくないと感じる</a:t>
            </a:r>
            <a:endParaRPr sz="2400">
              <a:solidFill>
                <a:schemeClr val="dk1"/>
              </a:solidFill>
              <a:latin typeface="Arial"/>
              <a:ea typeface="Arial"/>
              <a:cs typeface="Arial"/>
              <a:sym typeface="Arial"/>
            </a:endParaRPr>
          </a:p>
          <a:p>
            <a:pPr marL="0" marR="0" lvl="0" indent="0" algn="ctr" rtl="0">
              <a:spcBef>
                <a:spcPts val="0"/>
              </a:spcBef>
              <a:spcAft>
                <a:spcPts val="0"/>
              </a:spcAft>
              <a:buNone/>
            </a:pPr>
            <a:endParaRPr sz="2400">
              <a:solidFill>
                <a:schemeClr val="dk1"/>
              </a:solidFill>
              <a:latin typeface="Arial"/>
              <a:ea typeface="Arial"/>
              <a:cs typeface="Arial"/>
              <a:sym typeface="Arial"/>
            </a:endParaRPr>
          </a:p>
          <a:p>
            <a:pPr marL="0" marR="0" lvl="0" indent="0" algn="ctr" rtl="0">
              <a:spcBef>
                <a:spcPts val="0"/>
              </a:spcBef>
              <a:spcAft>
                <a:spcPts val="0"/>
              </a:spcAft>
              <a:buNone/>
            </a:pPr>
            <a:endParaRPr sz="2400">
              <a:solidFill>
                <a:schemeClr val="dk1"/>
              </a:solidFill>
              <a:latin typeface="Arial"/>
              <a:ea typeface="Arial"/>
              <a:cs typeface="Arial"/>
              <a:sym typeface="Arial"/>
            </a:endParaRPr>
          </a:p>
          <a:p>
            <a:pPr marL="0" marR="0" lvl="0" indent="0" algn="ctr" rtl="0">
              <a:spcBef>
                <a:spcPts val="0"/>
              </a:spcBef>
              <a:spcAft>
                <a:spcPts val="0"/>
              </a:spcAft>
              <a:buNone/>
            </a:pPr>
            <a:endParaRPr sz="2400">
              <a:solidFill>
                <a:schemeClr val="dk1"/>
              </a:solidFill>
              <a:latin typeface="Arial"/>
              <a:ea typeface="Arial"/>
              <a:cs typeface="Arial"/>
              <a:sym typeface="Arial"/>
            </a:endParaRPr>
          </a:p>
        </p:txBody>
      </p:sp>
      <p:sp>
        <p:nvSpPr>
          <p:cNvPr id="447" name="Google Shape;447;p48"/>
          <p:cNvSpPr/>
          <p:nvPr/>
        </p:nvSpPr>
        <p:spPr>
          <a:xfrm>
            <a:off x="1133475" y="3619500"/>
            <a:ext cx="9890125" cy="2241550"/>
          </a:xfrm>
          <a:prstGeom prst="roundRect">
            <a:avLst>
              <a:gd name="adj" fmla="val 16667"/>
            </a:avLst>
          </a:prstGeom>
          <a:solidFill>
            <a:srgbClr val="E1EF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2400">
                <a:solidFill>
                  <a:schemeClr val="dk1"/>
                </a:solidFill>
                <a:latin typeface="Arial"/>
                <a:ea typeface="Arial"/>
                <a:cs typeface="Arial"/>
                <a:sym typeface="Arial"/>
              </a:rPr>
              <a:t>Schellenberg et al.,(2000)の実験：既存の曲を長調と短調に</a:t>
            </a:r>
            <a:endParaRPr sz="2400">
              <a:solidFill>
                <a:schemeClr val="dk1"/>
              </a:solidFill>
              <a:latin typeface="Arial"/>
              <a:ea typeface="Arial"/>
              <a:cs typeface="Arial"/>
              <a:sym typeface="Arial"/>
            </a:endParaRPr>
          </a:p>
          <a:p>
            <a:pPr marL="0" marR="0" lvl="0" indent="0" algn="ctr" rtl="0">
              <a:spcBef>
                <a:spcPts val="0"/>
              </a:spcBef>
              <a:spcAft>
                <a:spcPts val="0"/>
              </a:spcAft>
              <a:buNone/>
            </a:pPr>
            <a:r>
              <a:rPr lang="ja-JP" sz="2400">
                <a:solidFill>
                  <a:schemeClr val="dk1"/>
                </a:solidFill>
                <a:latin typeface="Arial"/>
                <a:ea typeface="Arial"/>
                <a:cs typeface="Arial"/>
                <a:sym typeface="Arial"/>
              </a:rPr>
              <a:t>変化させたとき、被験者の楽曲に対する感情評定は</a:t>
            </a:r>
            <a:endParaRPr sz="2400">
              <a:solidFill>
                <a:schemeClr val="dk1"/>
              </a:solidFill>
              <a:latin typeface="Arial"/>
              <a:ea typeface="Arial"/>
              <a:cs typeface="Arial"/>
              <a:sym typeface="Arial"/>
            </a:endParaRPr>
          </a:p>
          <a:p>
            <a:pPr marL="0" marR="0" lvl="0" indent="0" algn="ctr" rtl="0">
              <a:spcBef>
                <a:spcPts val="0"/>
              </a:spcBef>
              <a:spcAft>
                <a:spcPts val="0"/>
              </a:spcAft>
              <a:buNone/>
            </a:pPr>
            <a:r>
              <a:rPr lang="ja-JP" sz="2400">
                <a:solidFill>
                  <a:schemeClr val="dk1"/>
                </a:solidFill>
                <a:latin typeface="Arial"/>
                <a:ea typeface="Arial"/>
                <a:cs typeface="Arial"/>
                <a:sym typeface="Arial"/>
              </a:rPr>
              <a:t>長調→快と楽しさ</a:t>
            </a:r>
            <a:endParaRPr sz="2400">
              <a:solidFill>
                <a:schemeClr val="dk1"/>
              </a:solidFill>
              <a:latin typeface="Arial"/>
              <a:ea typeface="Arial"/>
              <a:cs typeface="Arial"/>
              <a:sym typeface="Arial"/>
            </a:endParaRPr>
          </a:p>
          <a:p>
            <a:pPr marL="0" marR="0" lvl="0" indent="0" algn="ctr" rtl="0">
              <a:spcBef>
                <a:spcPts val="0"/>
              </a:spcBef>
              <a:spcAft>
                <a:spcPts val="0"/>
              </a:spcAft>
              <a:buNone/>
            </a:pPr>
            <a:r>
              <a:rPr lang="ja-JP" sz="2400">
                <a:solidFill>
                  <a:schemeClr val="dk1"/>
                </a:solidFill>
                <a:latin typeface="Arial"/>
                <a:ea typeface="Arial"/>
                <a:cs typeface="Arial"/>
                <a:sym typeface="Arial"/>
              </a:rPr>
              <a:t>短調→嫌悪と怒り</a:t>
            </a:r>
            <a:r>
              <a:rPr lang="ja-JP" sz="2000">
                <a:solidFill>
                  <a:schemeClr val="dk1"/>
                </a:solidFill>
                <a:latin typeface="Arial"/>
                <a:ea typeface="Arial"/>
                <a:cs typeface="Arial"/>
                <a:sym typeface="Arial"/>
              </a:rPr>
              <a:t> </a:t>
            </a:r>
            <a:endParaRPr sz="1400">
              <a:solidFill>
                <a:srgbClr val="000000"/>
              </a:solidFill>
              <a:latin typeface="Arial"/>
              <a:ea typeface="Arial"/>
              <a:cs typeface="Arial"/>
              <a:sym typeface="Arial"/>
            </a:endParaRPr>
          </a:p>
        </p:txBody>
      </p:sp>
      <p:sp>
        <p:nvSpPr>
          <p:cNvPr id="448" name="Google Shape;448;p48"/>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20</a:t>
            </a:fld>
            <a:endParaRPr sz="2400" b="1" i="1">
              <a:solidFill>
                <a:srgbClr val="888888"/>
              </a:solidFill>
              <a:latin typeface="Calibri"/>
              <a:ea typeface="Calibri"/>
              <a:cs typeface="Calibri"/>
              <a:sym typeface="Calibri"/>
            </a:endParaRPr>
          </a:p>
        </p:txBody>
      </p:sp>
      <p:sp>
        <p:nvSpPr>
          <p:cNvPr id="449" name="Google Shape;449;p48"/>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20</a:t>
            </a:fld>
            <a:endParaRPr sz="1800">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pic>
        <p:nvPicPr>
          <p:cNvPr id="454" name="Google Shape;454;p49" descr="https://1.bp.blogspot.com/-hfUIDwwrnBI/VWmA9NFiw1I/AAAAAAAAt2Y/cIm432inuZU/s800/mark_manpu07_heart.png"/>
          <p:cNvPicPr preferRelativeResize="0"/>
          <p:nvPr/>
        </p:nvPicPr>
        <p:blipFill rotWithShape="1">
          <a:blip r:embed="rId3">
            <a:alphaModFix/>
          </a:blip>
          <a:srcRect/>
          <a:stretch/>
        </p:blipFill>
        <p:spPr>
          <a:xfrm>
            <a:off x="7581900" y="939800"/>
            <a:ext cx="895350" cy="895350"/>
          </a:xfrm>
          <a:prstGeom prst="rect">
            <a:avLst/>
          </a:prstGeom>
          <a:noFill/>
          <a:ln>
            <a:noFill/>
          </a:ln>
        </p:spPr>
      </p:pic>
      <p:pic>
        <p:nvPicPr>
          <p:cNvPr id="455" name="Google Shape;455;p49" descr="https://4.bp.blogspot.com/-G1NK9_ZpHoE/VWmA8BQ3r3I/AAAAAAAAt2U/I7D8kS1c8IQ/s800/mark_manpu05_ase.png"/>
          <p:cNvPicPr preferRelativeResize="0"/>
          <p:nvPr/>
        </p:nvPicPr>
        <p:blipFill rotWithShape="1">
          <a:blip r:embed="rId4">
            <a:alphaModFix/>
          </a:blip>
          <a:srcRect/>
          <a:stretch/>
        </p:blipFill>
        <p:spPr>
          <a:xfrm>
            <a:off x="9553575" y="1492250"/>
            <a:ext cx="785813" cy="831850"/>
          </a:xfrm>
          <a:prstGeom prst="rect">
            <a:avLst/>
          </a:prstGeom>
          <a:noFill/>
          <a:ln>
            <a:noFill/>
          </a:ln>
        </p:spPr>
      </p:pic>
      <p:pic>
        <p:nvPicPr>
          <p:cNvPr id="457" name="Google Shape;457;p49" descr="https://3.bp.blogspot.com/--rzFthy8sTQ/UZYlCgdz8hI/AAAAAAAATI8/7Y5tf91YLPM/s800/gassyou_onpu.png"/>
          <p:cNvPicPr preferRelativeResize="0"/>
          <p:nvPr/>
        </p:nvPicPr>
        <p:blipFill rotWithShape="1">
          <a:blip r:embed="rId5">
            <a:alphaModFix/>
          </a:blip>
          <a:srcRect/>
          <a:stretch/>
        </p:blipFill>
        <p:spPr>
          <a:xfrm>
            <a:off x="1884363" y="1103313"/>
            <a:ext cx="2474912" cy="1462087"/>
          </a:xfrm>
          <a:prstGeom prst="rect">
            <a:avLst/>
          </a:prstGeom>
          <a:noFill/>
          <a:ln>
            <a:noFill/>
          </a:ln>
        </p:spPr>
      </p:pic>
      <p:sp>
        <p:nvSpPr>
          <p:cNvPr id="458" name="Google Shape;458;p49"/>
          <p:cNvSpPr txBox="1">
            <a:spLocks noGrp="1"/>
          </p:cNvSpPr>
          <p:nvPr>
            <p:ph type="title" idx="4294967295"/>
          </p:nvPr>
        </p:nvSpPr>
        <p:spPr>
          <a:xfrm>
            <a:off x="838200" y="365125"/>
            <a:ext cx="10515600" cy="83185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先行研究②</a:t>
            </a:r>
            <a:endParaRPr/>
          </a:p>
        </p:txBody>
      </p:sp>
      <p:sp>
        <p:nvSpPr>
          <p:cNvPr id="459" name="Google Shape;459;p49"/>
          <p:cNvSpPr/>
          <p:nvPr/>
        </p:nvSpPr>
        <p:spPr>
          <a:xfrm>
            <a:off x="3348053" y="6334125"/>
            <a:ext cx="6991500" cy="5238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1800">
                <a:solidFill>
                  <a:schemeClr val="dk1"/>
                </a:solidFill>
                <a:latin typeface="Arial"/>
                <a:ea typeface="Arial"/>
                <a:cs typeface="Arial"/>
                <a:sym typeface="Arial"/>
              </a:rPr>
              <a:t>音楽と感情についての心理学的研究(山崎 晃男 2009)</a:t>
            </a:r>
            <a:endParaRPr sz="1800">
              <a:solidFill>
                <a:schemeClr val="dk1"/>
              </a:solidFill>
              <a:latin typeface="Arial"/>
              <a:ea typeface="Arial"/>
              <a:cs typeface="Arial"/>
              <a:sym typeface="Arial"/>
            </a:endParaRPr>
          </a:p>
        </p:txBody>
      </p:sp>
      <p:sp>
        <p:nvSpPr>
          <p:cNvPr id="460" name="Google Shape;460;p49"/>
          <p:cNvSpPr/>
          <p:nvPr/>
        </p:nvSpPr>
        <p:spPr>
          <a:xfrm>
            <a:off x="2232025" y="1327150"/>
            <a:ext cx="1589088" cy="9239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5400" b="1">
                <a:solidFill>
                  <a:srgbClr val="000000"/>
                </a:solidFill>
                <a:latin typeface="Arial"/>
                <a:ea typeface="Arial"/>
                <a:cs typeface="Arial"/>
                <a:sym typeface="Arial"/>
              </a:rPr>
              <a:t>音楽</a:t>
            </a:r>
            <a:endParaRPr sz="5400" b="1">
              <a:solidFill>
                <a:srgbClr val="000000"/>
              </a:solidFill>
              <a:latin typeface="Arial"/>
              <a:ea typeface="Arial"/>
              <a:cs typeface="Arial"/>
              <a:sym typeface="Arial"/>
            </a:endParaRPr>
          </a:p>
        </p:txBody>
      </p:sp>
      <p:sp>
        <p:nvSpPr>
          <p:cNvPr id="461" name="Google Shape;461;p49"/>
          <p:cNvSpPr/>
          <p:nvPr/>
        </p:nvSpPr>
        <p:spPr>
          <a:xfrm>
            <a:off x="7983538" y="1373188"/>
            <a:ext cx="1570037" cy="92233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5400" b="1">
                <a:solidFill>
                  <a:srgbClr val="000000"/>
                </a:solidFill>
                <a:latin typeface="Arial"/>
                <a:ea typeface="Arial"/>
                <a:cs typeface="Arial"/>
                <a:sym typeface="Arial"/>
              </a:rPr>
              <a:t>感情</a:t>
            </a:r>
            <a:endParaRPr sz="5400" b="1">
              <a:solidFill>
                <a:srgbClr val="000000"/>
              </a:solidFill>
              <a:latin typeface="Arial"/>
              <a:ea typeface="Arial"/>
              <a:cs typeface="Arial"/>
              <a:sym typeface="Arial"/>
            </a:endParaRPr>
          </a:p>
        </p:txBody>
      </p:sp>
      <p:sp>
        <p:nvSpPr>
          <p:cNvPr id="462" name="Google Shape;462;p49"/>
          <p:cNvSpPr/>
          <p:nvPr/>
        </p:nvSpPr>
        <p:spPr>
          <a:xfrm>
            <a:off x="4706938" y="1584325"/>
            <a:ext cx="2292350" cy="501650"/>
          </a:xfrm>
          <a:prstGeom prst="rightArrow">
            <a:avLst>
              <a:gd name="adj1" fmla="val 50000"/>
              <a:gd name="adj2" fmla="val 50012"/>
            </a:avLst>
          </a:prstGeom>
          <a:gradFill>
            <a:gsLst>
              <a:gs pos="0">
                <a:srgbClr val="4E6182"/>
              </a:gs>
              <a:gs pos="50000">
                <a:srgbClr val="708BBA"/>
              </a:gs>
              <a:gs pos="100000">
                <a:srgbClr val="87A7E0"/>
              </a:gs>
            </a:gsLst>
            <a:lin ang="10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FFFFFF"/>
              </a:solidFill>
              <a:latin typeface="Arial"/>
              <a:ea typeface="Arial"/>
              <a:cs typeface="Arial"/>
              <a:sym typeface="Arial"/>
            </a:endParaRPr>
          </a:p>
        </p:txBody>
      </p:sp>
      <p:sp>
        <p:nvSpPr>
          <p:cNvPr id="463" name="Google Shape;463;p49"/>
          <p:cNvSpPr/>
          <p:nvPr/>
        </p:nvSpPr>
        <p:spPr>
          <a:xfrm>
            <a:off x="349525" y="2655900"/>
            <a:ext cx="11706000" cy="522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800" b="1" u="sng">
                <a:solidFill>
                  <a:srgbClr val="FF0000"/>
                </a:solidFill>
                <a:latin typeface="Arial"/>
                <a:ea typeface="Arial"/>
                <a:cs typeface="Arial"/>
                <a:sym typeface="Arial"/>
              </a:rPr>
              <a:t>BGM(音楽)は人間の感情に何かしらの変化をもたらしたり操作ができる</a:t>
            </a:r>
            <a:endParaRPr sz="1600">
              <a:solidFill>
                <a:srgbClr val="000000"/>
              </a:solidFill>
              <a:latin typeface="Arial"/>
              <a:ea typeface="Arial"/>
              <a:cs typeface="Arial"/>
              <a:sym typeface="Arial"/>
            </a:endParaRPr>
          </a:p>
        </p:txBody>
      </p:sp>
      <p:sp>
        <p:nvSpPr>
          <p:cNvPr id="464" name="Google Shape;464;p49"/>
          <p:cNvSpPr/>
          <p:nvPr/>
        </p:nvSpPr>
        <p:spPr>
          <a:xfrm>
            <a:off x="1719263" y="3489325"/>
            <a:ext cx="2493962" cy="647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3600" b="1">
                <a:solidFill>
                  <a:srgbClr val="F7CAAC"/>
                </a:solidFill>
                <a:latin typeface="Arial"/>
                <a:ea typeface="Arial"/>
                <a:cs typeface="Arial"/>
                <a:sym typeface="Arial"/>
              </a:rPr>
              <a:t>速いテンポ</a:t>
            </a:r>
            <a:endParaRPr sz="1400">
              <a:solidFill>
                <a:srgbClr val="000000"/>
              </a:solidFill>
              <a:latin typeface="Arial"/>
              <a:ea typeface="Arial"/>
              <a:cs typeface="Arial"/>
              <a:sym typeface="Arial"/>
            </a:endParaRPr>
          </a:p>
        </p:txBody>
      </p:sp>
      <p:sp>
        <p:nvSpPr>
          <p:cNvPr id="465" name="Google Shape;465;p49"/>
          <p:cNvSpPr/>
          <p:nvPr/>
        </p:nvSpPr>
        <p:spPr>
          <a:xfrm>
            <a:off x="2413000" y="4108450"/>
            <a:ext cx="1108075" cy="64611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3600" b="1">
                <a:solidFill>
                  <a:srgbClr val="FFE599"/>
                </a:solidFill>
                <a:latin typeface="Arial"/>
                <a:ea typeface="Arial"/>
                <a:cs typeface="Arial"/>
                <a:sym typeface="Arial"/>
              </a:rPr>
              <a:t>長調</a:t>
            </a:r>
            <a:endParaRPr/>
          </a:p>
        </p:txBody>
      </p:sp>
      <p:sp>
        <p:nvSpPr>
          <p:cNvPr id="466" name="Google Shape;466;p49"/>
          <p:cNvSpPr/>
          <p:nvPr/>
        </p:nvSpPr>
        <p:spPr>
          <a:xfrm>
            <a:off x="7723188" y="4079875"/>
            <a:ext cx="1120775" cy="647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3600" b="1">
                <a:solidFill>
                  <a:srgbClr val="0070C0"/>
                </a:solidFill>
                <a:latin typeface="Arial"/>
                <a:ea typeface="Arial"/>
                <a:cs typeface="Arial"/>
                <a:sym typeface="Arial"/>
              </a:rPr>
              <a:t>短調</a:t>
            </a:r>
            <a:endParaRPr sz="1400">
              <a:solidFill>
                <a:srgbClr val="0070C0"/>
              </a:solidFill>
              <a:latin typeface="Arial"/>
              <a:ea typeface="Arial"/>
              <a:cs typeface="Arial"/>
              <a:sym typeface="Arial"/>
            </a:endParaRPr>
          </a:p>
        </p:txBody>
      </p:sp>
      <p:sp>
        <p:nvSpPr>
          <p:cNvPr id="467" name="Google Shape;467;p49"/>
          <p:cNvSpPr/>
          <p:nvPr/>
        </p:nvSpPr>
        <p:spPr>
          <a:xfrm>
            <a:off x="7042150" y="3473450"/>
            <a:ext cx="2492375" cy="6477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3600">
                <a:solidFill>
                  <a:schemeClr val="accent1"/>
                </a:solidFill>
                <a:latin typeface="Arial"/>
                <a:ea typeface="Arial"/>
                <a:cs typeface="Arial"/>
                <a:sym typeface="Arial"/>
              </a:rPr>
              <a:t>遅いテンポ</a:t>
            </a:r>
            <a:endParaRPr sz="1400">
              <a:solidFill>
                <a:srgbClr val="000000"/>
              </a:solidFill>
              <a:latin typeface="Arial"/>
              <a:ea typeface="Arial"/>
              <a:cs typeface="Arial"/>
              <a:sym typeface="Arial"/>
            </a:endParaRPr>
          </a:p>
        </p:txBody>
      </p:sp>
      <p:sp>
        <p:nvSpPr>
          <p:cNvPr id="468" name="Google Shape;468;p49"/>
          <p:cNvSpPr/>
          <p:nvPr/>
        </p:nvSpPr>
        <p:spPr>
          <a:xfrm>
            <a:off x="1379538" y="3360738"/>
            <a:ext cx="3195637" cy="1449387"/>
          </a:xfrm>
          <a:prstGeom prst="ellipse">
            <a:avLst/>
          </a:prstGeom>
          <a:noFill/>
          <a:ln w="76200" cap="flat" cmpd="sng">
            <a:solidFill>
              <a:srgbClr val="FFC000"/>
            </a:solidFill>
            <a:prstDash val="dot"/>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FFFFFF"/>
              </a:solidFill>
              <a:latin typeface="Arial"/>
              <a:ea typeface="Arial"/>
              <a:cs typeface="Arial"/>
              <a:sym typeface="Arial"/>
            </a:endParaRPr>
          </a:p>
        </p:txBody>
      </p:sp>
      <p:sp>
        <p:nvSpPr>
          <p:cNvPr id="469" name="Google Shape;469;p49"/>
          <p:cNvSpPr/>
          <p:nvPr/>
        </p:nvSpPr>
        <p:spPr>
          <a:xfrm>
            <a:off x="6784975" y="3340100"/>
            <a:ext cx="3197225" cy="1450975"/>
          </a:xfrm>
          <a:prstGeom prst="ellipse">
            <a:avLst/>
          </a:prstGeom>
          <a:noFill/>
          <a:ln w="76200" cap="flat" cmpd="sng">
            <a:solidFill>
              <a:srgbClr val="0070C0"/>
            </a:solidFill>
            <a:prstDash val="dot"/>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a:solidFill>
                <a:srgbClr val="0070C0"/>
              </a:solidFill>
              <a:latin typeface="Arial"/>
              <a:ea typeface="Arial"/>
              <a:cs typeface="Arial"/>
              <a:sym typeface="Arial"/>
            </a:endParaRPr>
          </a:p>
        </p:txBody>
      </p:sp>
      <p:sp>
        <p:nvSpPr>
          <p:cNvPr id="470" name="Google Shape;470;p49"/>
          <p:cNvSpPr/>
          <p:nvPr/>
        </p:nvSpPr>
        <p:spPr>
          <a:xfrm>
            <a:off x="229000" y="5043500"/>
            <a:ext cx="5291100" cy="1323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8000" b="1">
                <a:solidFill>
                  <a:srgbClr val="FFC000"/>
                </a:solidFill>
                <a:latin typeface="Arial"/>
                <a:ea typeface="Arial"/>
                <a:cs typeface="Arial"/>
                <a:sym typeface="Arial"/>
              </a:rPr>
              <a:t>ポジティブ</a:t>
            </a:r>
            <a:endParaRPr sz="1400">
              <a:solidFill>
                <a:srgbClr val="FFC000"/>
              </a:solidFill>
              <a:latin typeface="Arial"/>
              <a:ea typeface="Arial"/>
              <a:cs typeface="Arial"/>
              <a:sym typeface="Arial"/>
            </a:endParaRPr>
          </a:p>
        </p:txBody>
      </p:sp>
      <p:sp>
        <p:nvSpPr>
          <p:cNvPr id="471" name="Google Shape;471;p49"/>
          <p:cNvSpPr/>
          <p:nvPr/>
        </p:nvSpPr>
        <p:spPr>
          <a:xfrm>
            <a:off x="5749150" y="5076825"/>
            <a:ext cx="5387700" cy="13239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8000" b="1">
                <a:solidFill>
                  <a:srgbClr val="0070C0"/>
                </a:solidFill>
                <a:latin typeface="Arial"/>
                <a:ea typeface="Arial"/>
                <a:cs typeface="Arial"/>
                <a:sym typeface="Arial"/>
              </a:rPr>
              <a:t>ネガティブ</a:t>
            </a:r>
            <a:endParaRPr sz="1400">
              <a:solidFill>
                <a:srgbClr val="0070C0"/>
              </a:solidFill>
              <a:latin typeface="Arial"/>
              <a:ea typeface="Arial"/>
              <a:cs typeface="Arial"/>
              <a:sym typeface="Arial"/>
            </a:endParaRPr>
          </a:p>
        </p:txBody>
      </p:sp>
      <p:sp>
        <p:nvSpPr>
          <p:cNvPr id="472" name="Google Shape;472;p49"/>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21</a:t>
            </a:fld>
            <a:endParaRPr sz="2400" b="1" i="1">
              <a:solidFill>
                <a:srgbClr val="888888"/>
              </a:solidFill>
              <a:latin typeface="Calibri"/>
              <a:ea typeface="Calibri"/>
              <a:cs typeface="Calibri"/>
              <a:sym typeface="Calibri"/>
            </a:endParaRPr>
          </a:p>
        </p:txBody>
      </p:sp>
      <p:sp>
        <p:nvSpPr>
          <p:cNvPr id="473" name="Google Shape;473;p49"/>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21</a:t>
            </a:fld>
            <a:endParaRPr sz="1800">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51"/>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先行研究③</a:t>
            </a:r>
            <a:endParaRPr/>
          </a:p>
        </p:txBody>
      </p:sp>
      <p:sp>
        <p:nvSpPr>
          <p:cNvPr id="485" name="Google Shape;485;p51"/>
          <p:cNvSpPr/>
          <p:nvPr/>
        </p:nvSpPr>
        <p:spPr>
          <a:xfrm>
            <a:off x="1471613" y="2644775"/>
            <a:ext cx="9604375" cy="1736725"/>
          </a:xfrm>
          <a:prstGeom prst="flowChartAlternateProcess">
            <a:avLst/>
          </a:prstGeom>
          <a:solidFill>
            <a:srgbClr val="99CC00"/>
          </a:solidFill>
          <a:ln w="9525" cap="flat" cmpd="sng">
            <a:solidFill>
              <a:srgbClr val="008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486" name="Google Shape;486;p51"/>
          <p:cNvSpPr txBox="1">
            <a:spLocks noGrp="1"/>
          </p:cNvSpPr>
          <p:nvPr>
            <p:ph type="body" idx="4294967295"/>
          </p:nvPr>
        </p:nvSpPr>
        <p:spPr>
          <a:xfrm>
            <a:off x="1676388" y="1847851"/>
            <a:ext cx="10515600" cy="4351200"/>
          </a:xfrm>
          <a:prstGeom prst="rect">
            <a:avLst/>
          </a:prstGeom>
          <a:noFill/>
          <a:ln>
            <a:noFill/>
          </a:ln>
        </p:spPr>
        <p:txBody>
          <a:bodyPr spcFirstLastPara="1" wrap="square" lIns="91425" tIns="45700" rIns="91425" bIns="45700" anchor="t" anchorCtr="0">
            <a:noAutofit/>
          </a:bodyPr>
          <a:lstStyle/>
          <a:p>
            <a:pPr marL="457200" marR="0" lvl="0" indent="-406400" algn="l" rtl="0">
              <a:spcBef>
                <a:spcPts val="0"/>
              </a:spcBef>
              <a:spcAft>
                <a:spcPts val="0"/>
              </a:spcAft>
              <a:buClr>
                <a:srgbClr val="000000"/>
              </a:buClr>
              <a:buSzPts val="2000"/>
              <a:buFont typeface="Arial"/>
              <a:buNone/>
            </a:pPr>
            <a:endParaRPr sz="2000" b="1" i="1" u="none" strike="noStrike" cap="none">
              <a:solidFill>
                <a:srgbClr val="000000"/>
              </a:solidFill>
              <a:latin typeface="Calibri"/>
              <a:ea typeface="Calibri"/>
              <a:cs typeface="Calibri"/>
              <a:sym typeface="Calibri"/>
            </a:endParaRPr>
          </a:p>
          <a:p>
            <a:pPr marL="457200" marR="0" lvl="0" indent="-406400" algn="l" rtl="0">
              <a:spcBef>
                <a:spcPts val="1000"/>
              </a:spcBef>
              <a:spcAft>
                <a:spcPts val="0"/>
              </a:spcAft>
              <a:buClr>
                <a:srgbClr val="000000"/>
              </a:buClr>
              <a:buSzPts val="2000"/>
              <a:buFont typeface="Arial"/>
              <a:buNone/>
            </a:pPr>
            <a:endParaRPr sz="2000" b="1" i="1" u="none" strike="noStrike" cap="none">
              <a:solidFill>
                <a:srgbClr val="000000"/>
              </a:solidFill>
              <a:latin typeface="Calibri"/>
              <a:ea typeface="Calibri"/>
              <a:cs typeface="Calibri"/>
              <a:sym typeface="Calibri"/>
            </a:endParaRPr>
          </a:p>
          <a:p>
            <a:pPr marL="457200" marR="0" lvl="0" indent="-406400" algn="l" rtl="0">
              <a:spcBef>
                <a:spcPts val="1000"/>
              </a:spcBef>
              <a:spcAft>
                <a:spcPts val="0"/>
              </a:spcAft>
              <a:buClr>
                <a:srgbClr val="000000"/>
              </a:buClr>
              <a:buSzPts val="2000"/>
              <a:buFont typeface="Arial"/>
              <a:buNone/>
            </a:pPr>
            <a:r>
              <a:rPr lang="ja-JP" sz="2000" b="1" i="1" u="none" strike="noStrike" cap="none">
                <a:solidFill>
                  <a:srgbClr val="000000"/>
                </a:solidFill>
                <a:latin typeface="Calibri"/>
                <a:ea typeface="Calibri"/>
                <a:cs typeface="Calibri"/>
                <a:sym typeface="Calibri"/>
              </a:rPr>
              <a:t>菅原氏によると、</a:t>
            </a:r>
            <a:endParaRPr/>
          </a:p>
          <a:p>
            <a:pPr marL="457200" marR="0" lvl="0" indent="-406400" algn="l" rtl="0">
              <a:spcBef>
                <a:spcPts val="1000"/>
              </a:spcBef>
              <a:spcAft>
                <a:spcPts val="0"/>
              </a:spcAft>
              <a:buClr>
                <a:srgbClr val="000000"/>
              </a:buClr>
              <a:buSzPts val="2000"/>
              <a:buFont typeface="Arial"/>
              <a:buNone/>
            </a:pPr>
            <a:r>
              <a:rPr lang="ja-JP" sz="2000" b="1" i="1" u="none" strike="noStrike" cap="none">
                <a:solidFill>
                  <a:srgbClr val="000000"/>
                </a:solidFill>
                <a:latin typeface="Calibri"/>
                <a:ea typeface="Calibri"/>
                <a:cs typeface="Calibri"/>
                <a:sym typeface="Calibri"/>
              </a:rPr>
              <a:t>「</a:t>
            </a:r>
            <a:r>
              <a:rPr lang="ja-JP" sz="2000" b="1" i="1" u="sng" strike="noStrike" cap="none">
                <a:solidFill>
                  <a:srgbClr val="000000"/>
                </a:solidFill>
                <a:latin typeface="Calibri"/>
                <a:ea typeface="Calibri"/>
                <a:cs typeface="Calibri"/>
                <a:sym typeface="Calibri"/>
              </a:rPr>
              <a:t>ポジティブ感情により対象物の凝視時間が増加した</a:t>
            </a:r>
            <a:r>
              <a:rPr lang="ja-JP" sz="2000" b="1" i="1" u="none" strike="noStrike" cap="none">
                <a:solidFill>
                  <a:srgbClr val="000000"/>
                </a:solidFill>
                <a:latin typeface="Calibri"/>
                <a:ea typeface="Calibri"/>
                <a:cs typeface="Calibri"/>
                <a:sym typeface="Calibri"/>
              </a:rPr>
              <a:t>ことは、ポジティブ感情</a:t>
            </a:r>
            <a:endParaRPr sz="2000" b="1" i="1" u="none" strike="noStrike" cap="none">
              <a:solidFill>
                <a:srgbClr val="000000"/>
              </a:solidFill>
              <a:latin typeface="Calibri"/>
              <a:ea typeface="Calibri"/>
              <a:cs typeface="Calibri"/>
              <a:sym typeface="Calibri"/>
            </a:endParaRPr>
          </a:p>
          <a:p>
            <a:pPr marL="457200" marR="0" lvl="0" indent="-406400" algn="l" rtl="0">
              <a:spcBef>
                <a:spcPts val="1000"/>
              </a:spcBef>
              <a:spcAft>
                <a:spcPts val="0"/>
              </a:spcAft>
              <a:buClr>
                <a:srgbClr val="000000"/>
              </a:buClr>
              <a:buSzPts val="2000"/>
              <a:buFont typeface="Arial"/>
              <a:buNone/>
            </a:pPr>
            <a:r>
              <a:rPr lang="ja-JP" sz="2000" b="1" i="1" u="none" strike="noStrike" cap="none">
                <a:solidFill>
                  <a:srgbClr val="000000"/>
                </a:solidFill>
                <a:latin typeface="Calibri"/>
                <a:ea typeface="Calibri"/>
                <a:cs typeface="Calibri"/>
                <a:sym typeface="Calibri"/>
              </a:rPr>
              <a:t>が生じることで様々な物に注意が向いた結果、凝視時間が増加したと考えら</a:t>
            </a:r>
            <a:endParaRPr sz="2000" b="1" i="1" u="none" strike="noStrike" cap="none">
              <a:solidFill>
                <a:srgbClr val="000000"/>
              </a:solidFill>
              <a:latin typeface="Calibri"/>
              <a:ea typeface="Calibri"/>
              <a:cs typeface="Calibri"/>
              <a:sym typeface="Calibri"/>
            </a:endParaRPr>
          </a:p>
          <a:p>
            <a:pPr marL="457200" marR="0" lvl="0" indent="-406400" algn="l" rtl="0">
              <a:spcBef>
                <a:spcPts val="1000"/>
              </a:spcBef>
              <a:spcAft>
                <a:spcPts val="0"/>
              </a:spcAft>
              <a:buClr>
                <a:srgbClr val="000000"/>
              </a:buClr>
              <a:buSzPts val="2000"/>
              <a:buFont typeface="Arial"/>
              <a:buNone/>
            </a:pPr>
            <a:r>
              <a:rPr lang="ja-JP" sz="2000" b="1" i="1" u="none" strike="noStrike" cap="none">
                <a:solidFill>
                  <a:srgbClr val="000000"/>
                </a:solidFill>
                <a:latin typeface="Calibri"/>
                <a:ea typeface="Calibri"/>
                <a:cs typeface="Calibri"/>
                <a:sym typeface="Calibri"/>
              </a:rPr>
              <a:t>れる。</a:t>
            </a:r>
            <a:endParaRPr sz="2000" b="1" i="1" u="none" strike="noStrike" cap="none">
              <a:solidFill>
                <a:srgbClr val="000000"/>
              </a:solidFill>
              <a:latin typeface="Calibri"/>
              <a:ea typeface="Calibri"/>
              <a:cs typeface="Calibri"/>
              <a:sym typeface="Calibri"/>
            </a:endParaRPr>
          </a:p>
          <a:p>
            <a:pPr marL="457200" marR="0" lvl="0" indent="-406400" algn="l" rtl="0">
              <a:spcBef>
                <a:spcPts val="100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→つまり、ポジティブな感情を喚起させることで注視時間は増加する。</a:t>
            </a:r>
            <a:endParaRPr sz="1400" b="0" i="0" u="none" strike="noStrike" cap="none">
              <a:solidFill>
                <a:srgbClr val="000000"/>
              </a:solidFill>
              <a:latin typeface="Arial"/>
              <a:ea typeface="Arial"/>
              <a:cs typeface="Arial"/>
              <a:sym typeface="Arial"/>
            </a:endParaRPr>
          </a:p>
        </p:txBody>
      </p:sp>
      <p:sp>
        <p:nvSpPr>
          <p:cNvPr id="487" name="Google Shape;487;p51"/>
          <p:cNvSpPr/>
          <p:nvPr/>
        </p:nvSpPr>
        <p:spPr>
          <a:xfrm>
            <a:off x="3041650" y="6307138"/>
            <a:ext cx="8156575" cy="369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a:solidFill>
                  <a:srgbClr val="000000"/>
                </a:solidFill>
                <a:latin typeface="Arial"/>
                <a:ea typeface="Arial"/>
                <a:cs typeface="Arial"/>
                <a:sym typeface="Arial"/>
              </a:rPr>
              <a:t>菅原大地（2014）「ポジティブ感情による行動拡張効果の検討」</a:t>
            </a:r>
            <a:endParaRPr/>
          </a:p>
        </p:txBody>
      </p:sp>
      <p:sp>
        <p:nvSpPr>
          <p:cNvPr id="488" name="Google Shape;488;p51"/>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22</a:t>
            </a:fld>
            <a:endParaRPr sz="2400" b="1" i="1">
              <a:solidFill>
                <a:srgbClr val="888888"/>
              </a:solidFill>
              <a:latin typeface="Calibri"/>
              <a:ea typeface="Calibri"/>
              <a:cs typeface="Calibri"/>
              <a:sym typeface="Calibri"/>
            </a:endParaRPr>
          </a:p>
        </p:txBody>
      </p:sp>
      <p:sp>
        <p:nvSpPr>
          <p:cNvPr id="489" name="Google Shape;489;p51"/>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22</a:t>
            </a:fld>
            <a:endParaRPr sz="1800">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494" name="Google Shape;494;p52"/>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先行研究③</a:t>
            </a:r>
            <a:endParaRPr/>
          </a:p>
        </p:txBody>
      </p:sp>
      <p:sp>
        <p:nvSpPr>
          <p:cNvPr id="495" name="Google Shape;495;p52"/>
          <p:cNvSpPr/>
          <p:nvPr/>
        </p:nvSpPr>
        <p:spPr>
          <a:xfrm>
            <a:off x="838200" y="1690688"/>
            <a:ext cx="8483600" cy="1492250"/>
          </a:xfrm>
          <a:prstGeom prst="flowChartAlternateProcess">
            <a:avLst/>
          </a:prstGeom>
          <a:solidFill>
            <a:srgbClr val="99CC00"/>
          </a:solidFill>
          <a:ln w="9525" cap="flat" cmpd="sng">
            <a:solidFill>
              <a:srgbClr val="008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496" name="Google Shape;496;p52"/>
          <p:cNvSpPr/>
          <p:nvPr/>
        </p:nvSpPr>
        <p:spPr>
          <a:xfrm>
            <a:off x="838200" y="3317875"/>
            <a:ext cx="8483600" cy="1535113"/>
          </a:xfrm>
          <a:prstGeom prst="flowChartAlternateProcess">
            <a:avLst/>
          </a:prstGeom>
          <a:solidFill>
            <a:srgbClr val="CCFFCC"/>
          </a:solidFill>
          <a:ln w="9525" cap="flat" cmpd="sng">
            <a:solidFill>
              <a:srgbClr val="99CC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497" name="Google Shape;497;p52"/>
          <p:cNvSpPr txBox="1">
            <a:spLocks noGrp="1"/>
          </p:cNvSpPr>
          <p:nvPr>
            <p:ph type="body" idx="4294967295"/>
          </p:nvPr>
        </p:nvSpPr>
        <p:spPr>
          <a:xfrm>
            <a:off x="838200" y="1733550"/>
            <a:ext cx="10515600" cy="4351338"/>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0"/>
              </a:spcBef>
              <a:spcAft>
                <a:spcPts val="0"/>
              </a:spcAft>
              <a:buClr>
                <a:srgbClr val="000000"/>
              </a:buClr>
              <a:buSzPts val="2000"/>
              <a:buFont typeface="Arial"/>
              <a:buNone/>
            </a:pPr>
            <a:r>
              <a:rPr lang="ja-JP" sz="2000" b="1" i="0" u="none" strike="noStrike" cap="none">
                <a:solidFill>
                  <a:srgbClr val="000000"/>
                </a:solidFill>
                <a:latin typeface="Calibri"/>
                <a:ea typeface="Calibri"/>
                <a:cs typeface="Calibri"/>
                <a:sym typeface="Calibri"/>
              </a:rPr>
              <a:t>Fredrickson氏（1998）によると、</a:t>
            </a:r>
            <a:endParaRPr/>
          </a:p>
          <a:p>
            <a:pPr marL="457200" marR="0" lvl="0" indent="-406400" algn="l" rtl="0">
              <a:lnSpc>
                <a:spcPct val="90000"/>
              </a:lnSpc>
              <a:spcBef>
                <a:spcPts val="1000"/>
              </a:spcBef>
              <a:spcAft>
                <a:spcPts val="0"/>
              </a:spcAft>
              <a:buClr>
                <a:srgbClr val="000000"/>
              </a:buClr>
              <a:buSzPts val="2000"/>
              <a:buFont typeface="Arial"/>
              <a:buNone/>
            </a:pPr>
            <a:r>
              <a:rPr lang="ja-JP" sz="2000" b="1" i="0" u="none" strike="noStrike" cap="none">
                <a:solidFill>
                  <a:srgbClr val="000000"/>
                </a:solidFill>
                <a:latin typeface="Calibri"/>
                <a:ea typeface="Calibri"/>
                <a:cs typeface="Calibri"/>
                <a:sym typeface="Calibri"/>
              </a:rPr>
              <a:t>「ポジティブ</a:t>
            </a:r>
            <a:r>
              <a:rPr lang="ja-JP" sz="2000" b="1" i="0" u="sng" strike="noStrike" cap="none">
                <a:solidFill>
                  <a:srgbClr val="000000"/>
                </a:solidFill>
                <a:latin typeface="Calibri"/>
                <a:ea typeface="Calibri"/>
                <a:cs typeface="Calibri"/>
                <a:sym typeface="Calibri"/>
              </a:rPr>
              <a:t>な感情</a:t>
            </a:r>
            <a:r>
              <a:rPr lang="ja-JP" sz="2000" b="1" i="0" u="none" strike="noStrike" cap="none">
                <a:solidFill>
                  <a:srgbClr val="000000"/>
                </a:solidFill>
                <a:latin typeface="Calibri"/>
                <a:ea typeface="Calibri"/>
                <a:cs typeface="Calibri"/>
                <a:sym typeface="Calibri"/>
              </a:rPr>
              <a:t>を促進する特性および状況が個人の</a:t>
            </a:r>
            <a:r>
              <a:rPr lang="ja-JP" sz="2000" b="1" i="0" u="sng" strike="noStrike" cap="none">
                <a:solidFill>
                  <a:srgbClr val="000000"/>
                </a:solidFill>
                <a:latin typeface="Calibri"/>
                <a:ea typeface="Calibri"/>
                <a:cs typeface="Calibri"/>
                <a:sym typeface="Calibri"/>
              </a:rPr>
              <a:t>注意範囲を広げ</a:t>
            </a:r>
            <a:r>
              <a:rPr lang="ja-JP" sz="2000" b="1" i="0" u="none" strike="noStrike" cap="none">
                <a:solidFill>
                  <a:srgbClr val="000000"/>
                </a:solidFill>
                <a:latin typeface="Calibri"/>
                <a:ea typeface="Calibri"/>
                <a:cs typeface="Calibri"/>
                <a:sym typeface="Calibri"/>
              </a:rPr>
              <a:t>、</a:t>
            </a:r>
            <a:endParaRPr/>
          </a:p>
          <a:p>
            <a:pPr marL="457200" marR="0" lvl="0" indent="-406400" algn="l" rtl="0">
              <a:lnSpc>
                <a:spcPct val="90000"/>
              </a:lnSpc>
              <a:spcBef>
                <a:spcPts val="1000"/>
              </a:spcBef>
              <a:spcAft>
                <a:spcPts val="0"/>
              </a:spcAft>
              <a:buClr>
                <a:srgbClr val="000000"/>
              </a:buClr>
              <a:buSzPts val="2000"/>
              <a:buFont typeface="Arial"/>
              <a:buNone/>
            </a:pPr>
            <a:r>
              <a:rPr lang="ja-JP" sz="2000" b="1" i="0" u="none" strike="noStrike" cap="none">
                <a:solidFill>
                  <a:srgbClr val="000000"/>
                </a:solidFill>
                <a:latin typeface="Calibri"/>
                <a:ea typeface="Calibri"/>
                <a:cs typeface="Calibri"/>
                <a:sym typeface="Calibri"/>
              </a:rPr>
              <a:t>森林および樹木の両方を見ることを可能にする。」</a:t>
            </a:r>
            <a:endParaRPr sz="20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1800"/>
              <a:buFont typeface="Arial"/>
              <a:buNone/>
            </a:pPr>
            <a:endParaRPr sz="18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000"/>
              <a:buFont typeface="Arial"/>
              <a:buNone/>
            </a:pPr>
            <a:r>
              <a:rPr lang="ja-JP" sz="2000" b="1" i="0" u="none" strike="noStrike" cap="none">
                <a:solidFill>
                  <a:srgbClr val="000000"/>
                </a:solidFill>
                <a:latin typeface="Calibri"/>
                <a:ea typeface="Calibri"/>
                <a:cs typeface="Calibri"/>
                <a:sym typeface="Calibri"/>
              </a:rPr>
              <a:t>また、Fredrickson氏（2001）は、</a:t>
            </a:r>
            <a:endParaRPr sz="20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000"/>
              <a:buFont typeface="Arial"/>
              <a:buNone/>
            </a:pPr>
            <a:r>
              <a:rPr lang="ja-JP" sz="2000" b="1" i="0" u="none" strike="noStrike" cap="none">
                <a:solidFill>
                  <a:srgbClr val="000000"/>
                </a:solidFill>
                <a:latin typeface="Calibri"/>
                <a:ea typeface="Calibri"/>
                <a:cs typeface="Calibri"/>
                <a:sym typeface="Calibri"/>
              </a:rPr>
              <a:t>ポジティブな感情を通じて思考や行動が拡張するという</a:t>
            </a:r>
            <a:endParaRPr sz="20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000"/>
              <a:buFont typeface="Arial"/>
              <a:buNone/>
            </a:pPr>
            <a:r>
              <a:rPr lang="ja-JP" sz="2000" b="1" i="0" u="sng" strike="noStrike" cap="none">
                <a:solidFill>
                  <a:srgbClr val="000000"/>
                </a:solidFill>
                <a:latin typeface="Calibri"/>
                <a:ea typeface="Calibri"/>
                <a:cs typeface="Calibri"/>
                <a:sym typeface="Calibri"/>
              </a:rPr>
              <a:t>拡張-形成理論（broaden-and-build theory)</a:t>
            </a:r>
            <a:r>
              <a:rPr lang="ja-JP" sz="2000" b="1" i="0" u="none" strike="noStrike" cap="none">
                <a:solidFill>
                  <a:srgbClr val="000000"/>
                </a:solidFill>
                <a:latin typeface="Calibri"/>
                <a:ea typeface="Calibri"/>
                <a:cs typeface="Calibri"/>
                <a:sym typeface="Calibri"/>
              </a:rPr>
              <a:t>を提唱した。</a:t>
            </a:r>
            <a:endParaRPr sz="20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400"/>
              <a:buFont typeface="Arial"/>
              <a:buNone/>
            </a:pPr>
            <a:endParaRPr sz="24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→つまり、ポジティブな感情により視野（注意範囲）は広がる。</a:t>
            </a:r>
            <a:endParaRPr sz="1400" b="0" i="0" u="none" strike="noStrike" cap="none">
              <a:solidFill>
                <a:srgbClr val="000000"/>
              </a:solidFill>
              <a:latin typeface="Arial"/>
              <a:ea typeface="Arial"/>
              <a:cs typeface="Arial"/>
              <a:sym typeface="Arial"/>
            </a:endParaRPr>
          </a:p>
        </p:txBody>
      </p:sp>
      <p:sp>
        <p:nvSpPr>
          <p:cNvPr id="498" name="Google Shape;498;p52"/>
          <p:cNvSpPr/>
          <p:nvPr/>
        </p:nvSpPr>
        <p:spPr>
          <a:xfrm>
            <a:off x="1755775" y="6127750"/>
            <a:ext cx="9747250" cy="92233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a:solidFill>
                  <a:srgbClr val="000000"/>
                </a:solidFill>
                <a:latin typeface="Arial"/>
                <a:ea typeface="Arial"/>
                <a:cs typeface="Arial"/>
                <a:sym typeface="Arial"/>
              </a:rPr>
              <a:t>Barbara L.Fredrickson(1998)　「What Good Are Positive Emotions?」</a:t>
            </a:r>
            <a:endParaRPr sz="1800">
              <a:solidFill>
                <a:srgbClr val="000000"/>
              </a:solidFill>
              <a:latin typeface="Arial"/>
              <a:ea typeface="Arial"/>
              <a:cs typeface="Arial"/>
              <a:sym typeface="Arial"/>
            </a:endParaRPr>
          </a:p>
          <a:p>
            <a:pPr marL="0" marR="0" lvl="0" indent="0" algn="l" rtl="0">
              <a:spcBef>
                <a:spcPts val="0"/>
              </a:spcBef>
              <a:spcAft>
                <a:spcPts val="0"/>
              </a:spcAft>
              <a:buNone/>
            </a:pPr>
            <a:r>
              <a:rPr lang="ja-JP" sz="1800">
                <a:solidFill>
                  <a:srgbClr val="000000"/>
                </a:solidFill>
                <a:latin typeface="Arial"/>
                <a:ea typeface="Arial"/>
                <a:cs typeface="Arial"/>
                <a:sym typeface="Arial"/>
              </a:rPr>
              <a:t>Barbara L.Fredrickson(2001)  「The Role of Positive Emotions in Positive Psychology」</a:t>
            </a:r>
            <a:endParaRPr sz="1800">
              <a:solidFill>
                <a:srgbClr val="000000"/>
              </a:solidFill>
              <a:latin typeface="Arial"/>
              <a:ea typeface="Arial"/>
              <a:cs typeface="Arial"/>
              <a:sym typeface="Arial"/>
            </a:endParaRPr>
          </a:p>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499" name="Google Shape;499;p52"/>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23</a:t>
            </a:fld>
            <a:endParaRPr sz="2400" b="1" i="1">
              <a:solidFill>
                <a:srgbClr val="888888"/>
              </a:solidFill>
              <a:latin typeface="Calibri"/>
              <a:ea typeface="Calibri"/>
              <a:cs typeface="Calibri"/>
              <a:sym typeface="Calibri"/>
            </a:endParaRPr>
          </a:p>
        </p:txBody>
      </p:sp>
      <p:sp>
        <p:nvSpPr>
          <p:cNvPr id="500" name="Google Shape;500;p52"/>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23</a:t>
            </a:fld>
            <a:endParaRPr sz="1800">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53"/>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先行研究③</a:t>
            </a:r>
            <a:endParaRPr/>
          </a:p>
        </p:txBody>
      </p:sp>
      <p:sp>
        <p:nvSpPr>
          <p:cNvPr id="506" name="Google Shape;506;p53"/>
          <p:cNvSpPr/>
          <p:nvPr/>
        </p:nvSpPr>
        <p:spPr>
          <a:xfrm>
            <a:off x="838200" y="1825625"/>
            <a:ext cx="8629650" cy="1831975"/>
          </a:xfrm>
          <a:prstGeom prst="flowChartAlternateProcess">
            <a:avLst/>
          </a:prstGeom>
          <a:solidFill>
            <a:srgbClr val="99CC00"/>
          </a:solidFill>
          <a:ln w="9525" cap="flat" cmpd="sng">
            <a:solidFill>
              <a:srgbClr val="33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507" name="Google Shape;507;p53"/>
          <p:cNvSpPr txBox="1">
            <a:spLocks noGrp="1"/>
          </p:cNvSpPr>
          <p:nvPr>
            <p:ph type="body" idx="4294967295"/>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0"/>
              </a:spcBef>
              <a:spcAft>
                <a:spcPts val="0"/>
              </a:spcAft>
              <a:buClr>
                <a:srgbClr val="000000"/>
              </a:buClr>
              <a:buSzPts val="2000"/>
              <a:buFont typeface="Arial"/>
              <a:buNone/>
            </a:pPr>
            <a:r>
              <a:rPr lang="ja-JP" sz="2000" b="1" i="1" u="none" strike="noStrike" cap="none">
                <a:solidFill>
                  <a:srgbClr val="000000"/>
                </a:solidFill>
                <a:latin typeface="Calibri"/>
                <a:ea typeface="Calibri"/>
                <a:cs typeface="Calibri"/>
                <a:sym typeface="Calibri"/>
              </a:rPr>
              <a:t>野畑・箱田氏らによると、</a:t>
            </a:r>
            <a:endParaRPr/>
          </a:p>
          <a:p>
            <a:pPr marL="457200" marR="0" lvl="0" indent="-406400" algn="l" rtl="0">
              <a:lnSpc>
                <a:spcPct val="90000"/>
              </a:lnSpc>
              <a:spcBef>
                <a:spcPts val="1000"/>
              </a:spcBef>
              <a:spcAft>
                <a:spcPts val="0"/>
              </a:spcAft>
              <a:buClr>
                <a:srgbClr val="000000"/>
              </a:buClr>
              <a:buSzPts val="2000"/>
              <a:buFont typeface="Arial"/>
              <a:buNone/>
            </a:pPr>
            <a:r>
              <a:rPr lang="ja-JP" sz="2000" b="1" i="1" u="none" strike="noStrike" cap="none">
                <a:solidFill>
                  <a:srgbClr val="000000"/>
                </a:solidFill>
                <a:latin typeface="Calibri"/>
                <a:ea typeface="Calibri"/>
                <a:cs typeface="Calibri"/>
                <a:sym typeface="Calibri"/>
              </a:rPr>
              <a:t>「今回行った実験から、</a:t>
            </a:r>
            <a:r>
              <a:rPr lang="ja-JP" sz="2000" b="1" i="1" u="sng" strike="noStrike" cap="none">
                <a:solidFill>
                  <a:srgbClr val="000000"/>
                </a:solidFill>
                <a:latin typeface="Calibri"/>
                <a:ea typeface="Calibri"/>
                <a:cs typeface="Calibri"/>
                <a:sym typeface="Calibri"/>
              </a:rPr>
              <a:t>不快感情</a:t>
            </a:r>
            <a:r>
              <a:rPr lang="ja-JP" sz="2000" b="1" i="1" u="none" strike="noStrike" cap="none">
                <a:solidFill>
                  <a:srgbClr val="000000"/>
                </a:solidFill>
                <a:latin typeface="Calibri"/>
                <a:ea typeface="Calibri"/>
                <a:cs typeface="Calibri"/>
                <a:sym typeface="Calibri"/>
              </a:rPr>
              <a:t>は感情喚起直後から、</a:t>
            </a:r>
            <a:r>
              <a:rPr lang="ja-JP" sz="2000" b="1" i="1" u="sng" strike="noStrike" cap="none">
                <a:solidFill>
                  <a:srgbClr val="000000"/>
                </a:solidFill>
                <a:latin typeface="Calibri"/>
                <a:ea typeface="Calibri"/>
                <a:cs typeface="Calibri"/>
                <a:sym typeface="Calibri"/>
              </a:rPr>
              <a:t>有効視野を狭め</a:t>
            </a:r>
            <a:r>
              <a:rPr lang="ja-JP" sz="2000" b="1" i="1" u="none" strike="noStrike" cap="none">
                <a:solidFill>
                  <a:srgbClr val="000000"/>
                </a:solidFill>
                <a:latin typeface="Calibri"/>
                <a:ea typeface="Calibri"/>
                <a:cs typeface="Calibri"/>
                <a:sym typeface="Calibri"/>
              </a:rPr>
              <a:t>、</a:t>
            </a:r>
            <a:endParaRPr/>
          </a:p>
          <a:p>
            <a:pPr marL="457200" marR="0" lvl="0" indent="-406400" algn="l" rtl="0">
              <a:lnSpc>
                <a:spcPct val="90000"/>
              </a:lnSpc>
              <a:spcBef>
                <a:spcPts val="1000"/>
              </a:spcBef>
              <a:spcAft>
                <a:spcPts val="0"/>
              </a:spcAft>
              <a:buClr>
                <a:srgbClr val="000000"/>
              </a:buClr>
              <a:buSzPts val="2000"/>
              <a:buFont typeface="Arial"/>
              <a:buNone/>
            </a:pPr>
            <a:r>
              <a:rPr lang="ja-JP" sz="2000" b="1" i="1" u="none" strike="noStrike" cap="none">
                <a:solidFill>
                  <a:srgbClr val="000000"/>
                </a:solidFill>
                <a:latin typeface="Calibri"/>
                <a:ea typeface="Calibri"/>
                <a:cs typeface="Calibri"/>
                <a:sym typeface="Calibri"/>
              </a:rPr>
              <a:t>その効果は比較的長く持続することが示された。一方、</a:t>
            </a:r>
            <a:r>
              <a:rPr lang="ja-JP" sz="2000" b="1" i="1" u="sng" strike="noStrike" cap="none">
                <a:solidFill>
                  <a:srgbClr val="000000"/>
                </a:solidFill>
                <a:latin typeface="Calibri"/>
                <a:ea typeface="Calibri"/>
                <a:cs typeface="Calibri"/>
                <a:sym typeface="Calibri"/>
              </a:rPr>
              <a:t>快感情は有効視野</a:t>
            </a:r>
            <a:endParaRPr sz="2000" b="1" i="1" u="sng"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000"/>
              <a:buFont typeface="Arial"/>
              <a:buNone/>
            </a:pPr>
            <a:r>
              <a:rPr lang="ja-JP" sz="2000" b="1" i="1" u="sng" strike="noStrike" cap="none">
                <a:solidFill>
                  <a:srgbClr val="000000"/>
                </a:solidFill>
                <a:latin typeface="Calibri"/>
                <a:ea typeface="Calibri"/>
                <a:cs typeface="Calibri"/>
                <a:sym typeface="Calibri"/>
              </a:rPr>
              <a:t>を狭めない</a:t>
            </a:r>
            <a:r>
              <a:rPr lang="ja-JP" sz="2000" b="1" i="1" u="none" strike="noStrike" cap="none">
                <a:solidFill>
                  <a:srgbClr val="000000"/>
                </a:solidFill>
                <a:latin typeface="Calibri"/>
                <a:ea typeface="Calibri"/>
                <a:cs typeface="Calibri"/>
                <a:sym typeface="Calibri"/>
              </a:rPr>
              <a:t>ことが示唆された。」</a:t>
            </a:r>
            <a:endParaRPr sz="2000" b="1" i="1"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000"/>
              <a:buFont typeface="Arial"/>
              <a:buNone/>
            </a:pPr>
            <a:endParaRPr sz="2000" b="1" i="1"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1600"/>
              <a:buFont typeface="Arial"/>
              <a:buNone/>
            </a:pPr>
            <a:r>
              <a:rPr lang="ja-JP" sz="1600" b="1" i="1" u="none" strike="noStrike" cap="none">
                <a:solidFill>
                  <a:srgbClr val="000000"/>
                </a:solidFill>
                <a:latin typeface="Calibri"/>
                <a:ea typeface="Calibri"/>
                <a:cs typeface="Calibri"/>
                <a:sym typeface="Calibri"/>
              </a:rPr>
              <a:t>※有効視野とは…ヒトが眼を使い、生理的視野中心付近に固視点（注視点）を</a:t>
            </a:r>
            <a:endParaRPr sz="1600" b="1" i="1"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1600"/>
              <a:buFont typeface="Arial"/>
              <a:buNone/>
            </a:pPr>
            <a:r>
              <a:rPr lang="ja-JP" sz="1600" b="1" i="1" u="none" strike="noStrike" cap="none">
                <a:solidFill>
                  <a:srgbClr val="000000"/>
                </a:solidFill>
                <a:latin typeface="Calibri"/>
                <a:ea typeface="Calibri"/>
                <a:cs typeface="Calibri"/>
                <a:sym typeface="Calibri"/>
              </a:rPr>
              <a:t>　　　　　　　　　　　　設けている際に外界から有効に情報を得られる範囲（Wikipedia)</a:t>
            </a:r>
            <a:endParaRPr sz="1600" b="1" i="1"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1600"/>
              <a:buFont typeface="Arial"/>
              <a:buNone/>
            </a:pPr>
            <a:endParaRPr sz="1600" b="1" i="1"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→つまり、不快感情のときは有効視野を狭め、</a:t>
            </a:r>
            <a:endParaRPr sz="24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　　　　　　　快感情のときは有効視野を狭めない</a:t>
            </a:r>
            <a:endParaRPr sz="24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　　　　　　　　　　　　　　　　　　　　　　　　　　と考えられる。</a:t>
            </a:r>
            <a:endParaRPr sz="1400" b="0" i="0" u="none" strike="noStrike" cap="none">
              <a:solidFill>
                <a:srgbClr val="000000"/>
              </a:solidFill>
              <a:latin typeface="Arial"/>
              <a:ea typeface="Arial"/>
              <a:cs typeface="Arial"/>
              <a:sym typeface="Arial"/>
            </a:endParaRPr>
          </a:p>
        </p:txBody>
      </p:sp>
      <p:sp>
        <p:nvSpPr>
          <p:cNvPr id="508" name="Google Shape;508;p53"/>
          <p:cNvSpPr/>
          <p:nvPr/>
        </p:nvSpPr>
        <p:spPr>
          <a:xfrm>
            <a:off x="1116013" y="6457225"/>
            <a:ext cx="10830000" cy="339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600">
                <a:solidFill>
                  <a:srgbClr val="000000"/>
                </a:solidFill>
                <a:latin typeface="Arial"/>
                <a:ea typeface="Arial"/>
                <a:cs typeface="Arial"/>
                <a:sym typeface="Arial"/>
              </a:rPr>
              <a:t>野畑友恵・箱田裕司・二瀬由理（2007）「感情喚起による有効視野の縮小」　情報処理学会研究報告</a:t>
            </a:r>
            <a:endParaRPr sz="1400">
              <a:solidFill>
                <a:srgbClr val="000000"/>
              </a:solidFill>
              <a:latin typeface="Arial"/>
              <a:ea typeface="Arial"/>
              <a:cs typeface="Arial"/>
              <a:sym typeface="Arial"/>
            </a:endParaRPr>
          </a:p>
        </p:txBody>
      </p:sp>
      <p:sp>
        <p:nvSpPr>
          <p:cNvPr id="509" name="Google Shape;509;p53"/>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24</a:t>
            </a:fld>
            <a:endParaRPr sz="2400" b="1" i="1">
              <a:solidFill>
                <a:srgbClr val="888888"/>
              </a:solidFill>
              <a:latin typeface="Calibri"/>
              <a:ea typeface="Calibri"/>
              <a:cs typeface="Calibri"/>
              <a:sym typeface="Calibri"/>
            </a:endParaRPr>
          </a:p>
        </p:txBody>
      </p:sp>
      <p:sp>
        <p:nvSpPr>
          <p:cNvPr id="510" name="Google Shape;510;p53"/>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24</a:t>
            </a:fld>
            <a:endParaRPr sz="1800">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54"/>
          <p:cNvSpPr/>
          <p:nvPr/>
        </p:nvSpPr>
        <p:spPr>
          <a:xfrm>
            <a:off x="2263775" y="2132013"/>
            <a:ext cx="7705725" cy="1511300"/>
          </a:xfrm>
          <a:prstGeom prst="flowChartAlternateProcess">
            <a:avLst/>
          </a:prstGeom>
          <a:solidFill>
            <a:srgbClr val="008000"/>
          </a:solidFill>
          <a:ln w="9525" cap="flat" cmpd="sng">
            <a:solidFill>
              <a:srgbClr val="99CC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516" name="Google Shape;516;p54"/>
          <p:cNvSpPr txBox="1">
            <a:spLocks noGrp="1"/>
          </p:cNvSpPr>
          <p:nvPr>
            <p:ph type="title" idx="4294967295"/>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先行研究③</a:t>
            </a:r>
            <a:endParaRPr/>
          </a:p>
        </p:txBody>
      </p:sp>
      <p:sp>
        <p:nvSpPr>
          <p:cNvPr id="517" name="Google Shape;517;p54"/>
          <p:cNvSpPr txBox="1">
            <a:spLocks noGrp="1"/>
          </p:cNvSpPr>
          <p:nvPr>
            <p:ph type="body" idx="4294967295"/>
          </p:nvPr>
        </p:nvSpPr>
        <p:spPr>
          <a:xfrm>
            <a:off x="2006600" y="1468438"/>
            <a:ext cx="8220075" cy="4525962"/>
          </a:xfrm>
          <a:prstGeom prst="rect">
            <a:avLst/>
          </a:prstGeom>
          <a:noFill/>
          <a:ln>
            <a:noFill/>
          </a:ln>
        </p:spPr>
        <p:txBody>
          <a:bodyPr spcFirstLastPara="1" wrap="square" lIns="91425" tIns="45700" rIns="91425" bIns="45700" anchor="t" anchorCtr="0">
            <a:noAutofit/>
          </a:bodyPr>
          <a:lstStyle/>
          <a:p>
            <a:pPr marL="457200" marR="0" lvl="0" indent="-406400" algn="ctr" rtl="0">
              <a:spcBef>
                <a:spcPts val="0"/>
              </a:spcBef>
              <a:spcAft>
                <a:spcPts val="0"/>
              </a:spcAft>
              <a:buClr>
                <a:srgbClr val="000000"/>
              </a:buClr>
              <a:buSzPts val="2400"/>
              <a:buFont typeface="Arial"/>
              <a:buNone/>
            </a:pPr>
            <a:r>
              <a:rPr lang="ja-JP" sz="2400" b="0" i="0" u="none" strike="noStrike" cap="none">
                <a:solidFill>
                  <a:srgbClr val="000000"/>
                </a:solidFill>
                <a:latin typeface="Arial"/>
                <a:ea typeface="Arial"/>
                <a:cs typeface="Arial"/>
                <a:sym typeface="Arial"/>
              </a:rPr>
              <a:t>つまり、</a:t>
            </a:r>
            <a:endParaRPr/>
          </a:p>
          <a:p>
            <a:pPr marL="457200" marR="0" lvl="0" indent="-406400" algn="l" rtl="0">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457200" marR="0" lvl="0" indent="-406400" algn="ctr" rtl="0">
              <a:spcBef>
                <a:spcPts val="0"/>
              </a:spcBef>
              <a:spcAft>
                <a:spcPts val="0"/>
              </a:spcAft>
              <a:buClr>
                <a:srgbClr val="000000"/>
              </a:buClr>
              <a:buSzPts val="2400"/>
              <a:buFont typeface="Arial"/>
              <a:buNone/>
            </a:pPr>
            <a:endParaRPr sz="2400" b="0" i="0" u="sng" strike="noStrike" cap="none">
              <a:solidFill>
                <a:schemeClr val="dk1"/>
              </a:solidFill>
              <a:latin typeface="Arial"/>
              <a:ea typeface="Arial"/>
              <a:cs typeface="Arial"/>
              <a:sym typeface="Arial"/>
            </a:endParaRPr>
          </a:p>
          <a:p>
            <a:pPr marL="457200" marR="0" lvl="0" indent="-406400" algn="ctr" rtl="0">
              <a:spcBef>
                <a:spcPts val="0"/>
              </a:spcBef>
              <a:spcAft>
                <a:spcPts val="0"/>
              </a:spcAft>
              <a:buClr>
                <a:schemeClr val="dk1"/>
              </a:buClr>
              <a:buSzPts val="2400"/>
              <a:buFont typeface="Arial"/>
              <a:buNone/>
            </a:pPr>
            <a:r>
              <a:rPr lang="ja-JP" sz="2400" b="0" i="0" u="sng" strike="noStrike" cap="none">
                <a:solidFill>
                  <a:srgbClr val="FFFFFF"/>
                </a:solidFill>
                <a:latin typeface="Arial"/>
                <a:ea typeface="Arial"/>
                <a:cs typeface="Arial"/>
                <a:sym typeface="Arial"/>
              </a:rPr>
              <a:t>個人の感情の促進が</a:t>
            </a:r>
            <a:endParaRPr sz="2800" b="0" i="0" u="sng" strike="noStrike" cap="none">
              <a:solidFill>
                <a:srgbClr val="FFFFFF"/>
              </a:solidFill>
              <a:latin typeface="Arial"/>
              <a:ea typeface="Arial"/>
              <a:cs typeface="Arial"/>
              <a:sym typeface="Arial"/>
            </a:endParaRPr>
          </a:p>
          <a:p>
            <a:pPr marL="457200" marR="0" lvl="0" indent="-406400" algn="ctr" rtl="0">
              <a:spcBef>
                <a:spcPts val="0"/>
              </a:spcBef>
              <a:spcAft>
                <a:spcPts val="0"/>
              </a:spcAft>
              <a:buClr>
                <a:schemeClr val="dk1"/>
              </a:buClr>
              <a:buSzPts val="2400"/>
              <a:buFont typeface="Arial"/>
              <a:buNone/>
            </a:pPr>
            <a:r>
              <a:rPr lang="ja-JP" sz="2400" b="0" i="0" u="sng" strike="noStrike" cap="none">
                <a:solidFill>
                  <a:srgbClr val="FFFFFF"/>
                </a:solidFill>
                <a:latin typeface="Arial"/>
                <a:ea typeface="Arial"/>
                <a:cs typeface="Arial"/>
                <a:sym typeface="Arial"/>
              </a:rPr>
              <a:t>視覚に影響を与えていると考えられる。</a:t>
            </a:r>
            <a:endParaRPr>
              <a:solidFill>
                <a:srgbClr val="FFFFFF"/>
              </a:solidFill>
            </a:endParaRPr>
          </a:p>
        </p:txBody>
      </p:sp>
      <p:pic>
        <p:nvPicPr>
          <p:cNvPr id="518" name="Google Shape;518;p54" descr="body_me"/>
          <p:cNvPicPr preferRelativeResize="0">
            <a:picLocks noGrp="1"/>
          </p:cNvPicPr>
          <p:nvPr>
            <p:ph type="body" idx="4294967295"/>
          </p:nvPr>
        </p:nvPicPr>
        <p:blipFill rotWithShape="1">
          <a:blip r:embed="rId3">
            <a:alphaModFix/>
          </a:blip>
          <a:srcRect/>
          <a:stretch/>
        </p:blipFill>
        <p:spPr>
          <a:xfrm>
            <a:off x="7032625" y="4725988"/>
            <a:ext cx="1758950" cy="1604962"/>
          </a:xfrm>
          <a:prstGeom prst="rect">
            <a:avLst/>
          </a:prstGeom>
          <a:noFill/>
          <a:ln>
            <a:noFill/>
          </a:ln>
        </p:spPr>
      </p:pic>
      <p:sp>
        <p:nvSpPr>
          <p:cNvPr id="519" name="Google Shape;519;p54"/>
          <p:cNvSpPr/>
          <p:nvPr/>
        </p:nvSpPr>
        <p:spPr>
          <a:xfrm>
            <a:off x="3360738" y="4725988"/>
            <a:ext cx="2014537" cy="1368425"/>
          </a:xfrm>
          <a:prstGeom prst="cloudCallout">
            <a:avLst>
              <a:gd name="adj1" fmla="val 90139"/>
              <a:gd name="adj2" fmla="val 29954"/>
            </a:avLst>
          </a:prstGeom>
          <a:noFill/>
          <a:ln w="15875" cap="flat" cmpd="sng">
            <a:solidFill>
              <a:srgbClr val="99CC00"/>
            </a:solidFill>
            <a:prstDash val="solid"/>
            <a:bevel/>
            <a:headEnd type="none" w="sm" len="sm"/>
            <a:tailEnd type="none" w="sm" len="sm"/>
          </a:ln>
        </p:spPr>
        <p:txBody>
          <a:bodyPr spcFirstLastPara="1" wrap="square" lIns="90150" tIns="46975" rIns="90150" bIns="46975" anchor="ctr" anchorCtr="0">
            <a:noAutofit/>
          </a:bodyPr>
          <a:lstStyle/>
          <a:p>
            <a:pPr marL="0" marR="0" lvl="0" indent="0" algn="ctr" rtl="0">
              <a:spcBef>
                <a:spcPts val="0"/>
              </a:spcBef>
              <a:spcAft>
                <a:spcPts val="0"/>
              </a:spcAft>
              <a:buNone/>
            </a:pPr>
            <a:endParaRPr sz="1400">
              <a:solidFill>
                <a:srgbClr val="000000"/>
              </a:solidFill>
              <a:latin typeface="Arial"/>
              <a:ea typeface="Arial"/>
              <a:cs typeface="Arial"/>
              <a:sym typeface="Arial"/>
            </a:endParaRPr>
          </a:p>
        </p:txBody>
      </p:sp>
      <p:cxnSp>
        <p:nvCxnSpPr>
          <p:cNvPr id="520" name="Google Shape;520;p54"/>
          <p:cNvCxnSpPr/>
          <p:nvPr/>
        </p:nvCxnSpPr>
        <p:spPr>
          <a:xfrm>
            <a:off x="5592763" y="5302250"/>
            <a:ext cx="1584325" cy="0"/>
          </a:xfrm>
          <a:prstGeom prst="straightConnector1">
            <a:avLst/>
          </a:prstGeom>
          <a:noFill/>
          <a:ln w="76200" cap="flat" cmpd="sng">
            <a:solidFill>
              <a:srgbClr val="99CC00"/>
            </a:solidFill>
            <a:prstDash val="solid"/>
            <a:bevel/>
            <a:headEnd type="none" w="med" len="med"/>
            <a:tailEnd type="triangle" w="med" len="med"/>
          </a:ln>
        </p:spPr>
      </p:cxnSp>
      <p:sp>
        <p:nvSpPr>
          <p:cNvPr id="522" name="Google Shape;522;p54"/>
          <p:cNvSpPr/>
          <p:nvPr/>
        </p:nvSpPr>
        <p:spPr>
          <a:xfrm>
            <a:off x="4368006" y="5262873"/>
            <a:ext cx="576263" cy="503238"/>
          </a:xfrm>
          <a:prstGeom prst="lightningBol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523" name="Google Shape;523;p54"/>
          <p:cNvSpPr/>
          <p:nvPr/>
        </p:nvSpPr>
        <p:spPr>
          <a:xfrm>
            <a:off x="3720307" y="4977607"/>
            <a:ext cx="576262" cy="431800"/>
          </a:xfrm>
          <a:prstGeom prst="star5">
            <a:avLst>
              <a:gd name="adj" fmla="val 19098"/>
              <a:gd name="hf" fmla="val 105146"/>
              <a:gd name="vf" fmla="val 110557"/>
            </a:avLst>
          </a:prstGeom>
          <a:solidFill>
            <a:srgbClr val="FFCC00"/>
          </a:solidFill>
          <a:ln w="9525"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rgbClr val="000000"/>
              </a:buClr>
              <a:buSzPts val="1400"/>
              <a:buFont typeface="Arial"/>
              <a:buNone/>
            </a:pPr>
            <a:endParaRPr sz="1400">
              <a:solidFill>
                <a:srgbClr val="000000"/>
              </a:solidFill>
              <a:latin typeface="Arial"/>
              <a:ea typeface="Arial"/>
              <a:cs typeface="Arial"/>
              <a:sym typeface="Arial"/>
            </a:endParaRPr>
          </a:p>
        </p:txBody>
      </p:sp>
      <p:sp>
        <p:nvSpPr>
          <p:cNvPr id="524" name="Google Shape;524;p54"/>
          <p:cNvSpPr/>
          <p:nvPr/>
        </p:nvSpPr>
        <p:spPr>
          <a:xfrm>
            <a:off x="2784475" y="5876925"/>
            <a:ext cx="4158000" cy="70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000">
                <a:solidFill>
                  <a:srgbClr val="000000"/>
                </a:solidFill>
                <a:latin typeface="Arial"/>
                <a:ea typeface="Arial"/>
                <a:cs typeface="Arial"/>
                <a:sym typeface="Arial"/>
              </a:rPr>
              <a:t>感情</a:t>
            </a:r>
            <a:endParaRPr sz="2000">
              <a:solidFill>
                <a:srgbClr val="000000"/>
              </a:solidFill>
              <a:latin typeface="Arial"/>
              <a:ea typeface="Arial"/>
              <a:cs typeface="Arial"/>
              <a:sym typeface="Arial"/>
            </a:endParaRPr>
          </a:p>
          <a:p>
            <a:pPr marL="0" marR="0" lvl="0" indent="0" algn="l" rtl="0">
              <a:spcBef>
                <a:spcPts val="0"/>
              </a:spcBef>
              <a:spcAft>
                <a:spcPts val="0"/>
              </a:spcAft>
              <a:buNone/>
            </a:pPr>
            <a:r>
              <a:rPr lang="ja-JP" sz="2000">
                <a:solidFill>
                  <a:srgbClr val="000000"/>
                </a:solidFill>
                <a:latin typeface="Arial"/>
                <a:ea typeface="Arial"/>
                <a:cs typeface="Arial"/>
                <a:sym typeface="Arial"/>
              </a:rPr>
              <a:t>（ポジティブ/ネガティブ）</a:t>
            </a:r>
            <a:endParaRPr sz="2000">
              <a:solidFill>
                <a:srgbClr val="000000"/>
              </a:solidFill>
              <a:latin typeface="Arial"/>
              <a:ea typeface="Arial"/>
              <a:cs typeface="Arial"/>
              <a:sym typeface="Arial"/>
            </a:endParaRPr>
          </a:p>
        </p:txBody>
      </p:sp>
      <p:sp>
        <p:nvSpPr>
          <p:cNvPr id="525" name="Google Shape;525;p54"/>
          <p:cNvSpPr/>
          <p:nvPr/>
        </p:nvSpPr>
        <p:spPr>
          <a:xfrm>
            <a:off x="8726488" y="5380038"/>
            <a:ext cx="2328862" cy="647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a:solidFill>
                  <a:srgbClr val="000000"/>
                </a:solidFill>
                <a:latin typeface="Arial"/>
                <a:ea typeface="Arial"/>
                <a:cs typeface="Arial"/>
                <a:sym typeface="Arial"/>
              </a:rPr>
              <a:t>視覚</a:t>
            </a:r>
            <a:endParaRPr sz="1800">
              <a:solidFill>
                <a:srgbClr val="000000"/>
              </a:solidFill>
              <a:latin typeface="Arial"/>
              <a:ea typeface="Arial"/>
              <a:cs typeface="Arial"/>
              <a:sym typeface="Arial"/>
            </a:endParaRPr>
          </a:p>
          <a:p>
            <a:pPr marL="0" marR="0" lvl="0" indent="0" algn="l" rtl="0">
              <a:spcBef>
                <a:spcPts val="0"/>
              </a:spcBef>
              <a:spcAft>
                <a:spcPts val="0"/>
              </a:spcAft>
              <a:buNone/>
            </a:pPr>
            <a:r>
              <a:rPr lang="ja-JP" sz="1800">
                <a:solidFill>
                  <a:srgbClr val="000000"/>
                </a:solidFill>
                <a:latin typeface="Arial"/>
                <a:ea typeface="Arial"/>
                <a:cs typeface="Arial"/>
                <a:sym typeface="Arial"/>
              </a:rPr>
              <a:t>（視野・注視時間）</a:t>
            </a:r>
            <a:endParaRPr sz="1800">
              <a:solidFill>
                <a:srgbClr val="000000"/>
              </a:solidFill>
              <a:latin typeface="Arial"/>
              <a:ea typeface="Arial"/>
              <a:cs typeface="Arial"/>
              <a:sym typeface="Arial"/>
            </a:endParaRPr>
          </a:p>
        </p:txBody>
      </p:sp>
      <p:sp>
        <p:nvSpPr>
          <p:cNvPr id="526" name="Google Shape;526;p54"/>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25</a:t>
            </a:fld>
            <a:endParaRPr sz="1800">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56"/>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先行研究④</a:t>
            </a:r>
            <a:endParaRPr/>
          </a:p>
        </p:txBody>
      </p:sp>
      <p:sp>
        <p:nvSpPr>
          <p:cNvPr id="538" name="Google Shape;538;p56"/>
          <p:cNvSpPr txBox="1">
            <a:spLocks noGrp="1"/>
          </p:cNvSpPr>
          <p:nvPr>
            <p:ph type="body" idx="4294967295"/>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0"/>
              </a:spcBef>
              <a:spcAft>
                <a:spcPts val="0"/>
              </a:spcAft>
              <a:buClr>
                <a:srgbClr val="000000"/>
              </a:buClr>
              <a:buSzPts val="2800"/>
              <a:buFont typeface="Arial"/>
              <a:buChar char="•"/>
            </a:pPr>
            <a:r>
              <a:rPr lang="ja-JP" sz="2800" b="1" i="1" u="none" strike="noStrike" cap="none">
                <a:solidFill>
                  <a:srgbClr val="000000"/>
                </a:solidFill>
                <a:latin typeface="Calibri"/>
                <a:ea typeface="Calibri"/>
                <a:cs typeface="Calibri"/>
                <a:sym typeface="Calibri"/>
              </a:rPr>
              <a:t>横山氏、堀池氏らの研究によると</a:t>
            </a:r>
            <a:endParaRPr/>
          </a:p>
        </p:txBody>
      </p:sp>
      <p:sp>
        <p:nvSpPr>
          <p:cNvPr id="539" name="Google Shape;539;p56"/>
          <p:cNvSpPr/>
          <p:nvPr/>
        </p:nvSpPr>
        <p:spPr>
          <a:xfrm>
            <a:off x="719138" y="2468563"/>
            <a:ext cx="10561637" cy="2689225"/>
          </a:xfrm>
          <a:prstGeom prst="roundRect">
            <a:avLst>
              <a:gd name="adj" fmla="val 16667"/>
            </a:avLst>
          </a:prstGeom>
          <a:solidFill>
            <a:srgbClr val="EDEDED"/>
          </a:solidFill>
          <a:ln w="25400" cap="flat" cmpd="sng">
            <a:solidFill>
              <a:srgbClr val="A5A5A5"/>
            </a:solidFill>
            <a:prstDash val="solid"/>
            <a:bevel/>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3200">
                <a:solidFill>
                  <a:schemeClr val="dk1"/>
                </a:solidFill>
                <a:latin typeface="Arial"/>
                <a:ea typeface="Arial"/>
                <a:cs typeface="Arial"/>
                <a:sym typeface="Arial"/>
              </a:rPr>
              <a:t>ある2つのコンビニエンスストアにおいて、被験者に1つ以上の商品を購入するという条件のもと、実際に自由に買い物をしてもらい、モバイル型アイマークレコーダーを用いて注視時間や購買点数などを観察した実験。</a:t>
            </a:r>
            <a:endParaRPr sz="1400">
              <a:solidFill>
                <a:srgbClr val="000000"/>
              </a:solidFill>
              <a:latin typeface="Arial"/>
              <a:ea typeface="Arial"/>
              <a:cs typeface="Arial"/>
              <a:sym typeface="Arial"/>
            </a:endParaRPr>
          </a:p>
        </p:txBody>
      </p:sp>
      <p:sp>
        <p:nvSpPr>
          <p:cNvPr id="540" name="Google Shape;540;p56"/>
          <p:cNvSpPr/>
          <p:nvPr/>
        </p:nvSpPr>
        <p:spPr>
          <a:xfrm>
            <a:off x="2351088" y="5629275"/>
            <a:ext cx="8305800" cy="37941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a:solidFill>
                  <a:srgbClr val="000000"/>
                </a:solidFill>
                <a:latin typeface="Arial"/>
                <a:ea typeface="Arial"/>
                <a:cs typeface="Arial"/>
                <a:sym typeface="Arial"/>
              </a:rPr>
              <a:t>コンビニエンスストアを対象とした非計画購買時の行動分析　横山・堀池ら</a:t>
            </a:r>
            <a:endParaRPr/>
          </a:p>
        </p:txBody>
      </p:sp>
      <p:sp>
        <p:nvSpPr>
          <p:cNvPr id="541" name="Google Shape;541;p56"/>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26</a:t>
            </a:fld>
            <a:endParaRPr sz="2400" b="1" i="1">
              <a:solidFill>
                <a:srgbClr val="888888"/>
              </a:solidFill>
              <a:latin typeface="Calibri"/>
              <a:ea typeface="Calibri"/>
              <a:cs typeface="Calibri"/>
              <a:sym typeface="Calibri"/>
            </a:endParaRPr>
          </a:p>
        </p:txBody>
      </p:sp>
      <p:sp>
        <p:nvSpPr>
          <p:cNvPr id="542" name="Google Shape;542;p56"/>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26</a:t>
            </a:fld>
            <a:endParaRPr sz="1800">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57"/>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先行研究④</a:t>
            </a:r>
            <a:endParaRPr/>
          </a:p>
        </p:txBody>
      </p:sp>
      <p:sp>
        <p:nvSpPr>
          <p:cNvPr id="548" name="Google Shape;548;p57"/>
          <p:cNvSpPr txBox="1">
            <a:spLocks noGrp="1"/>
          </p:cNvSpPr>
          <p:nvPr>
            <p:ph type="body" idx="4294967295"/>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0"/>
              </a:spcBef>
              <a:spcAft>
                <a:spcPts val="0"/>
              </a:spcAft>
              <a:buClr>
                <a:srgbClr val="000000"/>
              </a:buClr>
              <a:buSzPts val="2800"/>
              <a:buFont typeface="Arial"/>
              <a:buChar char="•"/>
            </a:pPr>
            <a:r>
              <a:rPr lang="ja-JP" sz="2800" b="1" i="1" u="none" strike="noStrike" cap="none">
                <a:solidFill>
                  <a:srgbClr val="000000"/>
                </a:solidFill>
                <a:latin typeface="Calibri"/>
                <a:ea typeface="Calibri"/>
                <a:cs typeface="Calibri"/>
                <a:sym typeface="Calibri"/>
              </a:rPr>
              <a:t>横山氏、堀池氏らの研究によると</a:t>
            </a:r>
            <a:endParaRPr/>
          </a:p>
        </p:txBody>
      </p:sp>
      <p:sp>
        <p:nvSpPr>
          <p:cNvPr id="549" name="Google Shape;549;p57"/>
          <p:cNvSpPr/>
          <p:nvPr/>
        </p:nvSpPr>
        <p:spPr>
          <a:xfrm>
            <a:off x="349525" y="2468575"/>
            <a:ext cx="11655000" cy="2689200"/>
          </a:xfrm>
          <a:prstGeom prst="roundRect">
            <a:avLst>
              <a:gd name="adj" fmla="val 16667"/>
            </a:avLst>
          </a:prstGeom>
          <a:solidFill>
            <a:srgbClr val="EDEDED"/>
          </a:solidFill>
          <a:ln w="25400" cap="flat" cmpd="sng">
            <a:solidFill>
              <a:srgbClr val="A5A5A5"/>
            </a:solidFill>
            <a:prstDash val="solid"/>
            <a:bevel/>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3200">
                <a:solidFill>
                  <a:srgbClr val="000000"/>
                </a:solidFill>
                <a:latin typeface="Arial"/>
                <a:ea typeface="Arial"/>
                <a:cs typeface="Arial"/>
                <a:sym typeface="Arial"/>
              </a:rPr>
              <a:t>その結果、被験者は入店後、予定商品を買いその後、非計画購買を行うことが分かり、計画購買と比べ、注視時間が長くなるほど非計画購買を促していることが分かった。</a:t>
            </a:r>
            <a:endParaRPr sz="3200">
              <a:solidFill>
                <a:srgbClr val="000000"/>
              </a:solidFill>
              <a:latin typeface="Arial"/>
              <a:ea typeface="Arial"/>
              <a:cs typeface="Arial"/>
              <a:sym typeface="Arial"/>
            </a:endParaRPr>
          </a:p>
          <a:p>
            <a:pPr marL="0" marR="0" lvl="0" indent="0" algn="l" rtl="0">
              <a:spcBef>
                <a:spcPts val="0"/>
              </a:spcBef>
              <a:spcAft>
                <a:spcPts val="0"/>
              </a:spcAft>
              <a:buNone/>
            </a:pPr>
            <a:r>
              <a:rPr lang="ja-JP" sz="1800">
                <a:solidFill>
                  <a:srgbClr val="000000"/>
                </a:solidFill>
                <a:latin typeface="Arial"/>
                <a:ea typeface="Arial"/>
                <a:cs typeface="Arial"/>
                <a:sym typeface="Arial"/>
              </a:rPr>
              <a:t>（ただし、購買金額と目視時間は必ずしも線形になるとは限らず、最適時間が存在するものと考えら</a:t>
            </a:r>
            <a:r>
              <a:rPr lang="ja-JP" sz="1800"/>
              <a:t>れ</a:t>
            </a:r>
            <a:r>
              <a:rPr lang="ja-JP" sz="1800">
                <a:solidFill>
                  <a:srgbClr val="000000"/>
                </a:solidFill>
                <a:latin typeface="Arial"/>
                <a:ea typeface="Arial"/>
                <a:cs typeface="Arial"/>
                <a:sym typeface="Arial"/>
              </a:rPr>
              <a:t>る。）</a:t>
            </a:r>
            <a:endParaRPr sz="1400">
              <a:solidFill>
                <a:srgbClr val="000000"/>
              </a:solidFill>
              <a:latin typeface="Arial"/>
              <a:ea typeface="Arial"/>
              <a:cs typeface="Arial"/>
              <a:sym typeface="Arial"/>
            </a:endParaRPr>
          </a:p>
        </p:txBody>
      </p:sp>
      <p:sp>
        <p:nvSpPr>
          <p:cNvPr id="550" name="Google Shape;550;p57"/>
          <p:cNvSpPr/>
          <p:nvPr/>
        </p:nvSpPr>
        <p:spPr>
          <a:xfrm>
            <a:off x="2351088" y="5624513"/>
            <a:ext cx="8305800" cy="37941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a:solidFill>
                  <a:srgbClr val="000000"/>
                </a:solidFill>
                <a:latin typeface="Arial"/>
                <a:ea typeface="Arial"/>
                <a:cs typeface="Arial"/>
                <a:sym typeface="Arial"/>
              </a:rPr>
              <a:t>コンビニエンスストアを対象とした非計画購買時の行動分析　横山・堀池ら</a:t>
            </a:r>
            <a:endParaRPr/>
          </a:p>
        </p:txBody>
      </p:sp>
      <p:sp>
        <p:nvSpPr>
          <p:cNvPr id="551" name="Google Shape;551;p57"/>
          <p:cNvSpPr/>
          <p:nvPr/>
        </p:nvSpPr>
        <p:spPr>
          <a:xfrm>
            <a:off x="93870" y="5935662"/>
            <a:ext cx="11456988" cy="420688"/>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ja-JP" sz="2100" dirty="0">
                <a:solidFill>
                  <a:srgbClr val="000000"/>
                </a:solidFill>
                <a:latin typeface="Arial"/>
                <a:ea typeface="Arial"/>
                <a:cs typeface="Arial"/>
                <a:sym typeface="Arial"/>
              </a:rPr>
              <a:t>大規模小売店舗における商品目視時間・滞留時間と購買率との関係分析　北詰・横内</a:t>
            </a:r>
            <a:endParaRPr dirty="0"/>
          </a:p>
        </p:txBody>
      </p:sp>
      <p:sp>
        <p:nvSpPr>
          <p:cNvPr id="552" name="Google Shape;552;p57"/>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27</a:t>
            </a:fld>
            <a:endParaRPr sz="2400" b="1" i="1">
              <a:solidFill>
                <a:srgbClr val="888888"/>
              </a:solidFill>
              <a:latin typeface="Calibri"/>
              <a:ea typeface="Calibri"/>
              <a:cs typeface="Calibri"/>
              <a:sym typeface="Calibri"/>
            </a:endParaRPr>
          </a:p>
        </p:txBody>
      </p:sp>
      <p:sp>
        <p:nvSpPr>
          <p:cNvPr id="553" name="Google Shape;553;p57"/>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27</a:t>
            </a:fld>
            <a:endParaRPr sz="1800">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58"/>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先行研究④</a:t>
            </a:r>
            <a:endParaRPr/>
          </a:p>
        </p:txBody>
      </p:sp>
      <p:sp>
        <p:nvSpPr>
          <p:cNvPr id="559" name="Google Shape;559;p58"/>
          <p:cNvSpPr txBox="1">
            <a:spLocks noGrp="1"/>
          </p:cNvSpPr>
          <p:nvPr>
            <p:ph type="body" idx="4294967295"/>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3200"/>
              <a:buFont typeface="Arial"/>
              <a:buNone/>
            </a:pPr>
            <a:r>
              <a:rPr lang="ja-JP" sz="3200" b="1" i="1" u="none" strike="noStrike" cap="none">
                <a:solidFill>
                  <a:srgbClr val="000000"/>
                </a:solidFill>
                <a:latin typeface="Calibri"/>
                <a:ea typeface="Calibri"/>
                <a:cs typeface="Calibri"/>
                <a:sym typeface="Calibri"/>
              </a:rPr>
              <a:t>非計画購買は「あらかじめ予想していた予算を上回って購買すること」であり、非計画購買を促進することによって小売店の売上高を向上させることを目的とする。</a:t>
            </a:r>
            <a:endParaRPr sz="3200" b="1" i="1"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3200"/>
              <a:buFont typeface="Arial"/>
              <a:buNone/>
            </a:pPr>
            <a:endParaRPr sz="3200" b="1" i="1"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3200"/>
              <a:buFont typeface="Arial"/>
              <a:buNone/>
            </a:pPr>
            <a:r>
              <a:rPr lang="ja-JP" sz="3200" b="1" i="1" u="none" strike="noStrike" cap="none">
                <a:solidFill>
                  <a:srgbClr val="000000"/>
                </a:solidFill>
                <a:latin typeface="Calibri"/>
                <a:ea typeface="Calibri"/>
                <a:cs typeface="Calibri"/>
                <a:sym typeface="Calibri"/>
              </a:rPr>
              <a:t>つまり、　</a:t>
            </a:r>
            <a:endParaRPr sz="3200" b="1" i="1"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3200"/>
              <a:buFont typeface="Arial"/>
              <a:buNone/>
            </a:pPr>
            <a:endParaRPr sz="3200" b="1" i="1" u="none" strike="noStrike" cap="none">
              <a:solidFill>
                <a:srgbClr val="000000"/>
              </a:solidFill>
              <a:latin typeface="Calibri"/>
              <a:ea typeface="Calibri"/>
              <a:cs typeface="Calibri"/>
              <a:sym typeface="Calibri"/>
            </a:endParaRPr>
          </a:p>
        </p:txBody>
      </p:sp>
      <p:sp>
        <p:nvSpPr>
          <p:cNvPr id="560" name="Google Shape;560;p58"/>
          <p:cNvSpPr/>
          <p:nvPr/>
        </p:nvSpPr>
        <p:spPr>
          <a:xfrm>
            <a:off x="5327650" y="3394075"/>
            <a:ext cx="6145213" cy="37941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a:solidFill>
                  <a:srgbClr val="000000"/>
                </a:solidFill>
                <a:latin typeface="Arial"/>
                <a:ea typeface="Arial"/>
                <a:cs typeface="Arial"/>
                <a:sym typeface="Arial"/>
              </a:rPr>
              <a:t>「非計画購買規定要因の究明」　森田　2006</a:t>
            </a:r>
            <a:endParaRPr sz="1800">
              <a:solidFill>
                <a:srgbClr val="000000"/>
              </a:solidFill>
              <a:latin typeface="Arial"/>
              <a:ea typeface="Arial"/>
              <a:cs typeface="Arial"/>
              <a:sym typeface="Arial"/>
            </a:endParaRPr>
          </a:p>
        </p:txBody>
      </p:sp>
      <p:pic>
        <p:nvPicPr>
          <p:cNvPr id="561" name="Google Shape;561;p58"/>
          <p:cNvPicPr preferRelativeResize="0"/>
          <p:nvPr/>
        </p:nvPicPr>
        <p:blipFill rotWithShape="1">
          <a:blip r:embed="rId3">
            <a:alphaModFix/>
          </a:blip>
          <a:srcRect/>
          <a:stretch/>
        </p:blipFill>
        <p:spPr>
          <a:xfrm>
            <a:off x="739775" y="4100513"/>
            <a:ext cx="2341563" cy="2146300"/>
          </a:xfrm>
          <a:prstGeom prst="rect">
            <a:avLst/>
          </a:prstGeom>
          <a:noFill/>
          <a:ln>
            <a:noFill/>
          </a:ln>
        </p:spPr>
      </p:pic>
      <p:sp>
        <p:nvSpPr>
          <p:cNvPr id="562" name="Google Shape;562;p58"/>
          <p:cNvSpPr/>
          <p:nvPr/>
        </p:nvSpPr>
        <p:spPr>
          <a:xfrm>
            <a:off x="1295400" y="5819775"/>
            <a:ext cx="1669500" cy="658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a:solidFill>
                  <a:srgbClr val="000000"/>
                </a:solidFill>
                <a:latin typeface="Arial"/>
                <a:ea typeface="Arial"/>
                <a:cs typeface="Arial"/>
                <a:sym typeface="Arial"/>
              </a:rPr>
              <a:t>視覚</a:t>
            </a:r>
            <a:endParaRPr sz="1800">
              <a:solidFill>
                <a:srgbClr val="000000"/>
              </a:solidFill>
              <a:latin typeface="Arial"/>
              <a:ea typeface="Arial"/>
              <a:cs typeface="Arial"/>
              <a:sym typeface="Arial"/>
            </a:endParaRPr>
          </a:p>
          <a:p>
            <a:pPr marL="0" marR="0" lvl="0" indent="0" algn="l" rtl="0">
              <a:spcBef>
                <a:spcPts val="0"/>
              </a:spcBef>
              <a:spcAft>
                <a:spcPts val="0"/>
              </a:spcAft>
              <a:buNone/>
            </a:pPr>
            <a:r>
              <a:rPr lang="ja-JP" sz="1800">
                <a:solidFill>
                  <a:srgbClr val="000000"/>
                </a:solidFill>
                <a:latin typeface="Arial"/>
                <a:ea typeface="Arial"/>
                <a:cs typeface="Arial"/>
                <a:sym typeface="Arial"/>
              </a:rPr>
              <a:t>（注視時間）</a:t>
            </a:r>
            <a:endParaRPr sz="1400">
              <a:solidFill>
                <a:srgbClr val="000000"/>
              </a:solidFill>
              <a:latin typeface="Arial"/>
              <a:ea typeface="Arial"/>
              <a:cs typeface="Arial"/>
              <a:sym typeface="Arial"/>
            </a:endParaRPr>
          </a:p>
        </p:txBody>
      </p:sp>
      <p:cxnSp>
        <p:nvCxnSpPr>
          <p:cNvPr id="563" name="Google Shape;563;p58"/>
          <p:cNvCxnSpPr/>
          <p:nvPr/>
        </p:nvCxnSpPr>
        <p:spPr>
          <a:xfrm>
            <a:off x="3406775" y="5173663"/>
            <a:ext cx="2112963" cy="1587"/>
          </a:xfrm>
          <a:prstGeom prst="straightConnector1">
            <a:avLst/>
          </a:prstGeom>
          <a:noFill/>
          <a:ln w="76200" cap="flat" cmpd="sng">
            <a:solidFill>
              <a:srgbClr val="99CC00"/>
            </a:solidFill>
            <a:prstDash val="solid"/>
            <a:bevel/>
            <a:headEnd type="none" w="med" len="med"/>
            <a:tailEnd type="triangle" w="med" len="med"/>
          </a:ln>
        </p:spPr>
      </p:cxnSp>
      <p:pic>
        <p:nvPicPr>
          <p:cNvPr id="564" name="Google Shape;564;p58"/>
          <p:cNvPicPr preferRelativeResize="0"/>
          <p:nvPr/>
        </p:nvPicPr>
        <p:blipFill rotWithShape="1">
          <a:blip r:embed="rId4">
            <a:alphaModFix/>
          </a:blip>
          <a:srcRect/>
          <a:stretch/>
        </p:blipFill>
        <p:spPr>
          <a:xfrm>
            <a:off x="5327650" y="4254362"/>
            <a:ext cx="2959100" cy="2122488"/>
          </a:xfrm>
          <a:prstGeom prst="rect">
            <a:avLst/>
          </a:prstGeom>
          <a:noFill/>
          <a:ln>
            <a:noFill/>
          </a:ln>
        </p:spPr>
      </p:pic>
      <p:sp>
        <p:nvSpPr>
          <p:cNvPr id="565" name="Google Shape;565;p58"/>
          <p:cNvSpPr/>
          <p:nvPr/>
        </p:nvSpPr>
        <p:spPr>
          <a:xfrm>
            <a:off x="3729038" y="4791075"/>
            <a:ext cx="1055687" cy="768350"/>
          </a:xfrm>
          <a:prstGeom prst="ellipse">
            <a:avLst/>
          </a:prstGeom>
          <a:solidFill>
            <a:srgbClr val="EDEDED"/>
          </a:solidFill>
          <a:ln w="25400" cap="flat" cmpd="sng">
            <a:solidFill>
              <a:srgbClr val="A5A5A5"/>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4800">
                <a:solidFill>
                  <a:srgbClr val="FF0000"/>
                </a:solidFill>
                <a:latin typeface="Arial"/>
                <a:ea typeface="Arial"/>
                <a:cs typeface="Arial"/>
                <a:sym typeface="Arial"/>
              </a:rPr>
              <a:t>長</a:t>
            </a:r>
            <a:endParaRPr sz="1400">
              <a:solidFill>
                <a:srgbClr val="000000"/>
              </a:solidFill>
              <a:latin typeface="Arial"/>
              <a:ea typeface="Arial"/>
              <a:cs typeface="Arial"/>
              <a:sym typeface="Arial"/>
            </a:endParaRPr>
          </a:p>
        </p:txBody>
      </p:sp>
      <p:sp>
        <p:nvSpPr>
          <p:cNvPr id="566" name="Google Shape;566;p58"/>
          <p:cNvSpPr/>
          <p:nvPr/>
        </p:nvSpPr>
        <p:spPr>
          <a:xfrm>
            <a:off x="8051225" y="3880975"/>
            <a:ext cx="4140600" cy="2483400"/>
          </a:xfrm>
          <a:prstGeom prst="star24">
            <a:avLst>
              <a:gd name="adj" fmla="val 34995"/>
            </a:avLst>
          </a:prstGeom>
          <a:solidFill>
            <a:srgbClr val="FFFF00"/>
          </a:solidFill>
          <a:ln w="25400" cap="flat" cmpd="sng">
            <a:solidFill>
              <a:srgbClr val="FF0000"/>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600">
                <a:solidFill>
                  <a:srgbClr val="FF0000"/>
                </a:solidFill>
                <a:latin typeface="Arial"/>
                <a:ea typeface="Arial"/>
                <a:cs typeface="Arial"/>
                <a:sym typeface="Arial"/>
              </a:rPr>
              <a:t>消費金額の向上</a:t>
            </a:r>
            <a:endParaRPr sz="3600">
              <a:solidFill>
                <a:srgbClr val="000000"/>
              </a:solidFill>
              <a:latin typeface="Arial"/>
              <a:ea typeface="Arial"/>
              <a:cs typeface="Arial"/>
              <a:sym typeface="Arial"/>
            </a:endParaRPr>
          </a:p>
        </p:txBody>
      </p:sp>
      <p:sp>
        <p:nvSpPr>
          <p:cNvPr id="567" name="Google Shape;567;p58"/>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28</a:t>
            </a:fld>
            <a:endParaRPr sz="2400" b="1" i="1">
              <a:solidFill>
                <a:srgbClr val="888888"/>
              </a:solidFill>
              <a:latin typeface="Calibri"/>
              <a:ea typeface="Calibri"/>
              <a:cs typeface="Calibri"/>
              <a:sym typeface="Calibri"/>
            </a:endParaRPr>
          </a:p>
        </p:txBody>
      </p:sp>
      <p:sp>
        <p:nvSpPr>
          <p:cNvPr id="568" name="Google Shape;568;p58"/>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28</a:t>
            </a:fld>
            <a:endParaRPr sz="1800">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3" name="Google Shape;573;p5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仮説導出①</a:t>
            </a:r>
            <a:endParaRPr/>
          </a:p>
        </p:txBody>
      </p:sp>
      <p:sp>
        <p:nvSpPr>
          <p:cNvPr id="574" name="Google Shape;574;p59"/>
          <p:cNvSpPr/>
          <p:nvPr/>
        </p:nvSpPr>
        <p:spPr>
          <a:xfrm>
            <a:off x="623888" y="2181225"/>
            <a:ext cx="11041062" cy="3168650"/>
          </a:xfrm>
          <a:prstGeom prst="roundRect">
            <a:avLst>
              <a:gd name="adj" fmla="val 16667"/>
            </a:avLst>
          </a:prstGeom>
          <a:solidFill>
            <a:srgbClr val="00B050"/>
          </a:solidFill>
          <a:ln w="12700" cap="flat" cmpd="sng">
            <a:solidFill>
              <a:schemeClr val="l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lt1"/>
              </a:buClr>
              <a:buSzPts val="3200"/>
              <a:buFont typeface="Arial"/>
              <a:buNone/>
            </a:pPr>
            <a:r>
              <a:rPr lang="ja-JP" sz="3200">
                <a:solidFill>
                  <a:schemeClr val="lt1"/>
                </a:solidFill>
                <a:latin typeface="Arial"/>
                <a:ea typeface="Arial"/>
                <a:cs typeface="Arial"/>
                <a:sym typeface="Arial"/>
              </a:rPr>
              <a:t>音楽が感情を表現したり喚起したりするという考えは、時代や洋の東西を問わず広くいきわたったものである。</a:t>
            </a:r>
            <a:endParaRPr sz="3200">
              <a:solidFill>
                <a:schemeClr val="lt1"/>
              </a:solidFill>
              <a:latin typeface="Arial"/>
              <a:ea typeface="Arial"/>
              <a:cs typeface="Arial"/>
              <a:sym typeface="Arial"/>
            </a:endParaRPr>
          </a:p>
          <a:p>
            <a:pPr marL="0" marR="0" lvl="0" indent="0" algn="l" rtl="0">
              <a:spcBef>
                <a:spcPts val="0"/>
              </a:spcBef>
              <a:spcAft>
                <a:spcPts val="0"/>
              </a:spcAft>
              <a:buClr>
                <a:schemeClr val="lt1"/>
              </a:buClr>
              <a:buSzPts val="3200"/>
              <a:buFont typeface="Arial"/>
              <a:buNone/>
            </a:pPr>
            <a:r>
              <a:rPr lang="ja-JP" sz="3200">
                <a:solidFill>
                  <a:schemeClr val="lt1"/>
                </a:solidFill>
                <a:latin typeface="Arial"/>
                <a:ea typeface="Arial"/>
                <a:cs typeface="Arial"/>
                <a:sym typeface="Arial"/>
              </a:rPr>
              <a:t>また、先行研究②により、早いテンポと長調は</a:t>
            </a:r>
            <a:endParaRPr sz="3200">
              <a:solidFill>
                <a:schemeClr val="lt1"/>
              </a:solidFill>
              <a:latin typeface="Arial"/>
              <a:ea typeface="Arial"/>
              <a:cs typeface="Arial"/>
              <a:sym typeface="Arial"/>
            </a:endParaRPr>
          </a:p>
          <a:p>
            <a:pPr marL="0" marR="0" lvl="0" indent="0" algn="l" rtl="0">
              <a:spcBef>
                <a:spcPts val="0"/>
              </a:spcBef>
              <a:spcAft>
                <a:spcPts val="0"/>
              </a:spcAft>
              <a:buClr>
                <a:schemeClr val="lt1"/>
              </a:buClr>
              <a:buSzPts val="3200"/>
              <a:buFont typeface="Arial"/>
              <a:buNone/>
            </a:pPr>
            <a:r>
              <a:rPr lang="ja-JP" sz="3200">
                <a:solidFill>
                  <a:schemeClr val="lt1"/>
                </a:solidFill>
                <a:latin typeface="Arial"/>
                <a:ea typeface="Arial"/>
                <a:cs typeface="Arial"/>
                <a:sym typeface="Arial"/>
              </a:rPr>
              <a:t>ポジティブな感情を喚起させることが分かっている。</a:t>
            </a:r>
            <a:endParaRPr sz="3200">
              <a:solidFill>
                <a:schemeClr val="lt1"/>
              </a:solidFill>
              <a:latin typeface="Arial"/>
              <a:ea typeface="Arial"/>
              <a:cs typeface="Arial"/>
              <a:sym typeface="Arial"/>
            </a:endParaRPr>
          </a:p>
          <a:p>
            <a:pPr marL="0" marR="0" lvl="0" indent="0" algn="r" rtl="0">
              <a:spcBef>
                <a:spcPts val="0"/>
              </a:spcBef>
              <a:spcAft>
                <a:spcPts val="0"/>
              </a:spcAft>
              <a:buClr>
                <a:schemeClr val="lt1"/>
              </a:buClr>
              <a:buSzPts val="2133"/>
              <a:buFont typeface="Arial"/>
              <a:buNone/>
            </a:pPr>
            <a:r>
              <a:rPr lang="ja-JP" sz="2133">
                <a:solidFill>
                  <a:schemeClr val="lt1"/>
                </a:solidFill>
                <a:latin typeface="Arial"/>
                <a:ea typeface="Arial"/>
                <a:cs typeface="Arial"/>
                <a:sym typeface="Arial"/>
              </a:rPr>
              <a:t>音楽と感情についての心理研究　山崎</a:t>
            </a:r>
            <a:endParaRPr/>
          </a:p>
        </p:txBody>
      </p:sp>
      <p:sp>
        <p:nvSpPr>
          <p:cNvPr id="575" name="Google Shape;575;p59"/>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29</a:t>
            </a:fld>
            <a:endParaRPr sz="1800" b="0" i="0">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9"/>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0" u="none" strike="noStrike" cap="none">
                <a:solidFill>
                  <a:srgbClr val="000000"/>
                </a:solidFill>
                <a:latin typeface="Calibri"/>
                <a:ea typeface="Calibri"/>
                <a:cs typeface="Calibri"/>
                <a:sym typeface="Calibri"/>
              </a:rPr>
              <a:t>はじめに</a:t>
            </a:r>
            <a:endParaRPr/>
          </a:p>
        </p:txBody>
      </p:sp>
      <p:sp>
        <p:nvSpPr>
          <p:cNvPr id="194" name="Google Shape;194;p29"/>
          <p:cNvSpPr txBox="1">
            <a:spLocks noGrp="1"/>
          </p:cNvSpPr>
          <p:nvPr>
            <p:ph type="body" idx="4294967295"/>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2400"/>
              <a:buFont typeface="Arial"/>
              <a:buChar char="•"/>
            </a:pPr>
            <a:r>
              <a:rPr lang="ja-JP" sz="2400" b="1" i="0" u="none" strike="noStrike" cap="none">
                <a:solidFill>
                  <a:srgbClr val="000000"/>
                </a:solidFill>
                <a:latin typeface="Calibri"/>
                <a:ea typeface="Calibri"/>
                <a:cs typeface="Calibri"/>
                <a:sym typeface="Calibri"/>
              </a:rPr>
              <a:t>スーパーをはじめ、いろいろなお店に行くと</a:t>
            </a:r>
            <a:endParaRPr/>
          </a:p>
          <a:p>
            <a:pPr marL="228600" marR="0" lvl="0" indent="-228600" algn="l" rtl="0">
              <a:lnSpc>
                <a:spcPct val="90000"/>
              </a:lnSpc>
              <a:spcBef>
                <a:spcPts val="100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　いつも音楽が流れている気がする…</a:t>
            </a:r>
            <a:endParaRPr/>
          </a:p>
        </p:txBody>
      </p:sp>
      <p:pic>
        <p:nvPicPr>
          <p:cNvPr id="195" name="Google Shape;195;p29" descr="è·ç©ã®å¥ã£ãã·ã§ããã³ã°ã«ã¼ãã®ã¤ã©ã¹ã"/>
          <p:cNvPicPr preferRelativeResize="0"/>
          <p:nvPr/>
        </p:nvPicPr>
        <p:blipFill rotWithShape="1">
          <a:blip r:embed="rId3">
            <a:alphaModFix/>
          </a:blip>
          <a:srcRect/>
          <a:stretch/>
        </p:blipFill>
        <p:spPr>
          <a:xfrm>
            <a:off x="8027988" y="3092450"/>
            <a:ext cx="3325812" cy="3325813"/>
          </a:xfrm>
          <a:prstGeom prst="rect">
            <a:avLst/>
          </a:prstGeom>
          <a:noFill/>
          <a:ln>
            <a:noFill/>
          </a:ln>
        </p:spPr>
      </p:pic>
      <p:pic>
        <p:nvPicPr>
          <p:cNvPr id="196" name="Google Shape;196;p29" descr="é³ç¬¦ï¼ã«ã©ãã«ï¼ã®ã¤ã©ã¹ã"/>
          <p:cNvPicPr preferRelativeResize="0"/>
          <p:nvPr/>
        </p:nvPicPr>
        <p:blipFill rotWithShape="1">
          <a:blip r:embed="rId4">
            <a:alphaModFix/>
          </a:blip>
          <a:srcRect/>
          <a:stretch/>
        </p:blipFill>
        <p:spPr>
          <a:xfrm>
            <a:off x="5711825" y="2625725"/>
            <a:ext cx="2128838" cy="2128838"/>
          </a:xfrm>
          <a:prstGeom prst="rect">
            <a:avLst/>
          </a:prstGeom>
          <a:noFill/>
          <a:ln>
            <a:noFill/>
          </a:ln>
        </p:spPr>
      </p:pic>
      <p:sp>
        <p:nvSpPr>
          <p:cNvPr id="197" name="Google Shape;197;p29"/>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u="none" strike="noStrike" cap="none">
                <a:solidFill>
                  <a:srgbClr val="888888"/>
                </a:solidFill>
                <a:latin typeface="Calibri"/>
                <a:ea typeface="Calibri"/>
                <a:cs typeface="Calibri"/>
                <a:sym typeface="Calibri"/>
              </a:rPr>
              <a:t>3</a:t>
            </a:fld>
            <a:endParaRPr sz="2400" b="1" i="1" u="none" strike="noStrike" cap="none">
              <a:solidFill>
                <a:srgbClr val="888888"/>
              </a:solidFill>
              <a:latin typeface="Calibri"/>
              <a:ea typeface="Calibri"/>
              <a:cs typeface="Calibri"/>
              <a:sym typeface="Calibri"/>
            </a:endParaRPr>
          </a:p>
        </p:txBody>
      </p:sp>
      <p:sp>
        <p:nvSpPr>
          <p:cNvPr id="198" name="Google Shape;198;p29"/>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3</a:t>
            </a:fld>
            <a:endParaRPr sz="1800">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6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仮説導出①</a:t>
            </a:r>
            <a:endParaRPr/>
          </a:p>
        </p:txBody>
      </p:sp>
      <p:sp>
        <p:nvSpPr>
          <p:cNvPr id="581" name="Google Shape;581;p60"/>
          <p:cNvSpPr/>
          <p:nvPr/>
        </p:nvSpPr>
        <p:spPr>
          <a:xfrm>
            <a:off x="623888" y="4197350"/>
            <a:ext cx="11041062" cy="2303463"/>
          </a:xfrm>
          <a:prstGeom prst="roundRect">
            <a:avLst>
              <a:gd name="adj" fmla="val 16667"/>
            </a:avLst>
          </a:prstGeom>
          <a:solidFill>
            <a:srgbClr val="00B050"/>
          </a:solidFill>
          <a:ln w="12700" cap="flat" cmpd="sng">
            <a:solidFill>
              <a:schemeClr val="l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lt1"/>
              </a:buClr>
              <a:buSzPts val="3200"/>
              <a:buFont typeface="Arial"/>
              <a:buNone/>
            </a:pPr>
            <a:r>
              <a:rPr lang="ja-JP" sz="3200">
                <a:solidFill>
                  <a:schemeClr val="lt1"/>
                </a:solidFill>
                <a:latin typeface="Arial"/>
                <a:ea typeface="Arial"/>
                <a:cs typeface="Arial"/>
                <a:sym typeface="Arial"/>
              </a:rPr>
              <a:t>先行研究④より、注視時間が伸びることで非計画購買を促しているという研究がある。</a:t>
            </a:r>
            <a:endParaRPr sz="3200">
              <a:solidFill>
                <a:schemeClr val="lt1"/>
              </a:solidFill>
              <a:latin typeface="Arial"/>
              <a:ea typeface="Arial"/>
              <a:cs typeface="Arial"/>
              <a:sym typeface="Arial"/>
            </a:endParaRPr>
          </a:p>
        </p:txBody>
      </p:sp>
      <p:sp>
        <p:nvSpPr>
          <p:cNvPr id="582" name="Google Shape;582;p60"/>
          <p:cNvSpPr/>
          <p:nvPr/>
        </p:nvSpPr>
        <p:spPr>
          <a:xfrm>
            <a:off x="623888" y="1508125"/>
            <a:ext cx="11041062" cy="2305050"/>
          </a:xfrm>
          <a:prstGeom prst="roundRect">
            <a:avLst>
              <a:gd name="adj" fmla="val 16667"/>
            </a:avLst>
          </a:prstGeom>
          <a:solidFill>
            <a:srgbClr val="00B050"/>
          </a:solidFill>
          <a:ln w="12700" cap="flat" cmpd="sng">
            <a:solidFill>
              <a:schemeClr val="l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lt1"/>
              </a:buClr>
              <a:buSzPts val="3200"/>
              <a:buFont typeface="Arial"/>
              <a:buNone/>
            </a:pPr>
            <a:r>
              <a:rPr lang="ja-JP" sz="3200">
                <a:solidFill>
                  <a:schemeClr val="lt1"/>
                </a:solidFill>
                <a:latin typeface="Arial"/>
                <a:ea typeface="Arial"/>
                <a:cs typeface="Arial"/>
                <a:sym typeface="Arial"/>
              </a:rPr>
              <a:t>先行研究③より、ポジティブ感情になると対象物の凝視時間が増えた、またポジティブな感情を促進する特性および個人の注意範囲を広げるということが示されている。</a:t>
            </a:r>
            <a:endParaRPr sz="3200">
              <a:solidFill>
                <a:schemeClr val="lt1"/>
              </a:solidFill>
              <a:latin typeface="Arial"/>
              <a:ea typeface="Arial"/>
              <a:cs typeface="Arial"/>
              <a:sym typeface="Arial"/>
            </a:endParaRPr>
          </a:p>
        </p:txBody>
      </p:sp>
      <p:sp>
        <p:nvSpPr>
          <p:cNvPr id="583" name="Google Shape;583;p60"/>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30</a:t>
            </a:fld>
            <a:endParaRPr sz="1800" b="0" i="0">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6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仮説導出①</a:t>
            </a:r>
            <a:endParaRPr/>
          </a:p>
        </p:txBody>
      </p:sp>
      <p:sp>
        <p:nvSpPr>
          <p:cNvPr id="589" name="Google Shape;589;p6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marR="0" lvl="0" indent="-406400" algn="l" rtl="0">
              <a:spcBef>
                <a:spcPts val="0"/>
              </a:spcBef>
              <a:spcAft>
                <a:spcPts val="0"/>
              </a:spcAft>
              <a:buClr>
                <a:srgbClr val="000000"/>
              </a:buClr>
              <a:buSzPts val="3700"/>
              <a:buFont typeface="Arial"/>
              <a:buChar char="•"/>
            </a:pPr>
            <a:r>
              <a:rPr lang="ja-JP" sz="3700" b="0" i="0" u="none" strike="noStrike" cap="none">
                <a:solidFill>
                  <a:srgbClr val="000000"/>
                </a:solidFill>
                <a:latin typeface="Arial"/>
                <a:ea typeface="Arial"/>
                <a:cs typeface="Arial"/>
                <a:sym typeface="Arial"/>
              </a:rPr>
              <a:t>以上のことにより、</a:t>
            </a:r>
            <a:endParaRPr/>
          </a:p>
        </p:txBody>
      </p:sp>
      <p:grpSp>
        <p:nvGrpSpPr>
          <p:cNvPr id="590" name="Google Shape;590;p61"/>
          <p:cNvGrpSpPr/>
          <p:nvPr/>
        </p:nvGrpSpPr>
        <p:grpSpPr>
          <a:xfrm>
            <a:off x="628201" y="3395198"/>
            <a:ext cx="10935596" cy="1261799"/>
            <a:chOff x="4809" y="2078433"/>
            <a:chExt cx="10935596" cy="1261799"/>
          </a:xfrm>
        </p:grpSpPr>
        <p:sp>
          <p:nvSpPr>
            <p:cNvPr id="591" name="Google Shape;591;p61"/>
            <p:cNvSpPr/>
            <p:nvPr/>
          </p:nvSpPr>
          <p:spPr>
            <a:xfrm>
              <a:off x="4809" y="2078433"/>
              <a:ext cx="2102999" cy="12617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92" name="Google Shape;592;p61"/>
            <p:cNvSpPr txBox="1"/>
            <p:nvPr/>
          </p:nvSpPr>
          <p:spPr>
            <a:xfrm>
              <a:off x="41766" y="2115390"/>
              <a:ext cx="2029085" cy="1187885"/>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chemeClr val="lt1"/>
                </a:buClr>
                <a:buSzPts val="2400"/>
                <a:buFont typeface="Arial"/>
                <a:buNone/>
              </a:pPr>
              <a:r>
                <a:rPr lang="ja-JP" sz="2400">
                  <a:solidFill>
                    <a:schemeClr val="lt1"/>
                  </a:solidFill>
                  <a:latin typeface="Arial"/>
                  <a:ea typeface="Arial"/>
                  <a:cs typeface="Arial"/>
                  <a:sym typeface="Arial"/>
                </a:rPr>
                <a:t>BGM</a:t>
              </a:r>
              <a:endParaRPr sz="2400">
                <a:solidFill>
                  <a:schemeClr val="lt1"/>
                </a:solidFill>
                <a:latin typeface="Arial"/>
                <a:ea typeface="Arial"/>
                <a:cs typeface="Arial"/>
                <a:sym typeface="Arial"/>
              </a:endParaRPr>
            </a:p>
          </p:txBody>
        </p:sp>
        <p:sp>
          <p:nvSpPr>
            <p:cNvPr id="593" name="Google Shape;593;p61"/>
            <p:cNvSpPr/>
            <p:nvPr/>
          </p:nvSpPr>
          <p:spPr>
            <a:xfrm>
              <a:off x="2318109" y="2448561"/>
              <a:ext cx="445835" cy="521543"/>
            </a:xfrm>
            <a:prstGeom prst="rightArrow">
              <a:avLst>
                <a:gd name="adj1" fmla="val 60000"/>
                <a:gd name="adj2" fmla="val 50000"/>
              </a:avLst>
            </a:prstGeom>
            <a:solidFill>
              <a:srgbClr val="B3CAE7"/>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94" name="Google Shape;594;p61"/>
            <p:cNvSpPr txBox="1"/>
            <p:nvPr/>
          </p:nvSpPr>
          <p:spPr>
            <a:xfrm>
              <a:off x="2318109" y="2552870"/>
              <a:ext cx="312085" cy="31292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ja-JP" sz="2100">
                  <a:solidFill>
                    <a:schemeClr val="lt1"/>
                  </a:solidFill>
                  <a:latin typeface="Arial"/>
                  <a:ea typeface="Arial"/>
                  <a:cs typeface="Arial"/>
                  <a:sym typeface="Arial"/>
                </a:rPr>
                <a:t>？</a:t>
              </a:r>
              <a:endParaRPr/>
            </a:p>
          </p:txBody>
        </p:sp>
        <p:sp>
          <p:nvSpPr>
            <p:cNvPr id="595" name="Google Shape;595;p61"/>
            <p:cNvSpPr/>
            <p:nvPr/>
          </p:nvSpPr>
          <p:spPr>
            <a:xfrm>
              <a:off x="2949008" y="2078433"/>
              <a:ext cx="2102999" cy="12617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96" name="Google Shape;596;p61"/>
            <p:cNvSpPr txBox="1"/>
            <p:nvPr/>
          </p:nvSpPr>
          <p:spPr>
            <a:xfrm>
              <a:off x="2985965" y="2115390"/>
              <a:ext cx="2029085" cy="1187885"/>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lt1"/>
                </a:buClr>
                <a:buSzPts val="1600"/>
                <a:buFont typeface="Arial"/>
                <a:buNone/>
              </a:pPr>
              <a:r>
                <a:rPr lang="ja-JP" sz="1600" b="1">
                  <a:solidFill>
                    <a:schemeClr val="lt1"/>
                  </a:solidFill>
                  <a:latin typeface="Arial"/>
                  <a:ea typeface="Arial"/>
                  <a:cs typeface="Arial"/>
                  <a:sym typeface="Arial"/>
                </a:rPr>
                <a:t>（消費者側）</a:t>
              </a:r>
              <a:endParaRPr sz="1600" b="1">
                <a:solidFill>
                  <a:schemeClr val="lt1"/>
                </a:solidFill>
                <a:latin typeface="Arial"/>
                <a:ea typeface="Arial"/>
                <a:cs typeface="Arial"/>
                <a:sym typeface="Arial"/>
              </a:endParaRPr>
            </a:p>
            <a:p>
              <a:pPr marL="0" marR="0" lvl="0" indent="0" algn="ctr" rtl="0">
                <a:lnSpc>
                  <a:spcPct val="90000"/>
                </a:lnSpc>
                <a:spcBef>
                  <a:spcPts val="560"/>
                </a:spcBef>
                <a:spcAft>
                  <a:spcPts val="0"/>
                </a:spcAft>
                <a:buClr>
                  <a:schemeClr val="lt1"/>
                </a:buClr>
                <a:buSzPts val="1600"/>
                <a:buFont typeface="Arial"/>
                <a:buNone/>
              </a:pPr>
              <a:r>
                <a:rPr lang="ja-JP" sz="1600" b="1">
                  <a:solidFill>
                    <a:schemeClr val="lt1"/>
                  </a:solidFill>
                  <a:latin typeface="Arial"/>
                  <a:ea typeface="Arial"/>
                  <a:cs typeface="Arial"/>
                  <a:sym typeface="Arial"/>
                </a:rPr>
                <a:t>感情の変化</a:t>
              </a:r>
              <a:endParaRPr/>
            </a:p>
          </p:txBody>
        </p:sp>
        <p:sp>
          <p:nvSpPr>
            <p:cNvPr id="597" name="Google Shape;597;p61"/>
            <p:cNvSpPr/>
            <p:nvPr/>
          </p:nvSpPr>
          <p:spPr>
            <a:xfrm>
              <a:off x="5262308" y="2448561"/>
              <a:ext cx="445835" cy="521543"/>
            </a:xfrm>
            <a:prstGeom prst="rightArrow">
              <a:avLst>
                <a:gd name="adj1" fmla="val 60000"/>
                <a:gd name="adj2" fmla="val 50000"/>
              </a:avLst>
            </a:prstGeom>
            <a:solidFill>
              <a:srgbClr val="B3CAE7"/>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98" name="Google Shape;598;p61"/>
            <p:cNvSpPr txBox="1"/>
            <p:nvPr/>
          </p:nvSpPr>
          <p:spPr>
            <a:xfrm>
              <a:off x="5262308" y="2552870"/>
              <a:ext cx="312085" cy="31292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2100"/>
                <a:buFont typeface="Arial"/>
                <a:buNone/>
              </a:pPr>
              <a:endParaRPr sz="2100">
                <a:solidFill>
                  <a:schemeClr val="lt1"/>
                </a:solidFill>
                <a:latin typeface="Arial"/>
                <a:ea typeface="Arial"/>
                <a:cs typeface="Arial"/>
                <a:sym typeface="Arial"/>
              </a:endParaRPr>
            </a:p>
          </p:txBody>
        </p:sp>
        <p:sp>
          <p:nvSpPr>
            <p:cNvPr id="599" name="Google Shape;599;p61"/>
            <p:cNvSpPr/>
            <p:nvPr/>
          </p:nvSpPr>
          <p:spPr>
            <a:xfrm>
              <a:off x="5893207" y="2078433"/>
              <a:ext cx="2102999" cy="12617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00" name="Google Shape;600;p61"/>
            <p:cNvSpPr txBox="1"/>
            <p:nvPr/>
          </p:nvSpPr>
          <p:spPr>
            <a:xfrm>
              <a:off x="5930164" y="2115390"/>
              <a:ext cx="2029085" cy="1187885"/>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lt1"/>
                </a:buClr>
                <a:buSzPts val="2000"/>
                <a:buFont typeface="Arial"/>
                <a:buNone/>
              </a:pPr>
              <a:r>
                <a:rPr lang="ja-JP" sz="2000">
                  <a:solidFill>
                    <a:schemeClr val="lt1"/>
                  </a:solidFill>
                  <a:latin typeface="Arial"/>
                  <a:ea typeface="Arial"/>
                  <a:cs typeface="Arial"/>
                  <a:sym typeface="Arial"/>
                </a:rPr>
                <a:t>注視時間の</a:t>
              </a:r>
              <a:endParaRPr sz="2000">
                <a:solidFill>
                  <a:schemeClr val="lt1"/>
                </a:solidFill>
                <a:latin typeface="Arial"/>
                <a:ea typeface="Arial"/>
                <a:cs typeface="Arial"/>
                <a:sym typeface="Arial"/>
              </a:endParaRPr>
            </a:p>
            <a:p>
              <a:pPr marL="0" marR="0" lvl="0" indent="0" algn="ctr" rtl="0">
                <a:lnSpc>
                  <a:spcPct val="90000"/>
                </a:lnSpc>
                <a:spcBef>
                  <a:spcPts val="700"/>
                </a:spcBef>
                <a:spcAft>
                  <a:spcPts val="0"/>
                </a:spcAft>
                <a:buClr>
                  <a:schemeClr val="lt1"/>
                </a:buClr>
                <a:buSzPts val="2000"/>
                <a:buFont typeface="Arial"/>
                <a:buNone/>
              </a:pPr>
              <a:r>
                <a:rPr lang="ja-JP" sz="2000">
                  <a:solidFill>
                    <a:schemeClr val="lt1"/>
                  </a:solidFill>
                  <a:latin typeface="Arial"/>
                  <a:ea typeface="Arial"/>
                  <a:cs typeface="Arial"/>
                  <a:sym typeface="Arial"/>
                </a:rPr>
                <a:t>増加</a:t>
              </a:r>
              <a:endParaRPr/>
            </a:p>
          </p:txBody>
        </p:sp>
        <p:sp>
          <p:nvSpPr>
            <p:cNvPr id="601" name="Google Shape;601;p61"/>
            <p:cNvSpPr/>
            <p:nvPr/>
          </p:nvSpPr>
          <p:spPr>
            <a:xfrm>
              <a:off x="8206507" y="2448561"/>
              <a:ext cx="445835" cy="521543"/>
            </a:xfrm>
            <a:prstGeom prst="rightArrow">
              <a:avLst>
                <a:gd name="adj1" fmla="val 60000"/>
                <a:gd name="adj2" fmla="val 50000"/>
              </a:avLst>
            </a:prstGeom>
            <a:solidFill>
              <a:srgbClr val="B3CAE7"/>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02" name="Google Shape;602;p61"/>
            <p:cNvSpPr txBox="1"/>
            <p:nvPr/>
          </p:nvSpPr>
          <p:spPr>
            <a:xfrm>
              <a:off x="8206507" y="2552870"/>
              <a:ext cx="312085" cy="31292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2100"/>
                <a:buFont typeface="Arial"/>
                <a:buNone/>
              </a:pPr>
              <a:endParaRPr sz="2100">
                <a:solidFill>
                  <a:schemeClr val="lt1"/>
                </a:solidFill>
                <a:latin typeface="Arial"/>
                <a:ea typeface="Arial"/>
                <a:cs typeface="Arial"/>
                <a:sym typeface="Arial"/>
              </a:endParaRPr>
            </a:p>
          </p:txBody>
        </p:sp>
        <p:sp>
          <p:nvSpPr>
            <p:cNvPr id="603" name="Google Shape;603;p61"/>
            <p:cNvSpPr/>
            <p:nvPr/>
          </p:nvSpPr>
          <p:spPr>
            <a:xfrm>
              <a:off x="8837406" y="2078433"/>
              <a:ext cx="2102999" cy="1261799"/>
            </a:xfrm>
            <a:prstGeom prst="roundRect">
              <a:avLst>
                <a:gd name="adj" fmla="val 10000"/>
              </a:avLst>
            </a:prstGeom>
            <a:solidFill>
              <a:srgbClr val="599BD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04" name="Google Shape;604;p61"/>
            <p:cNvSpPr txBox="1"/>
            <p:nvPr/>
          </p:nvSpPr>
          <p:spPr>
            <a:xfrm>
              <a:off x="8874363" y="2115390"/>
              <a:ext cx="2029085" cy="1187885"/>
            </a:xfrm>
            <a:prstGeom prst="rect">
              <a:avLst/>
            </a:prstGeom>
            <a:no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chemeClr val="lt1"/>
                </a:buClr>
                <a:buSzPts val="2700"/>
                <a:buFont typeface="Arial"/>
                <a:buNone/>
              </a:pPr>
              <a:r>
                <a:rPr lang="ja-JP" sz="2700">
                  <a:solidFill>
                    <a:schemeClr val="lt1"/>
                  </a:solidFill>
                  <a:latin typeface="Arial"/>
                  <a:ea typeface="Arial"/>
                  <a:cs typeface="Arial"/>
                  <a:sym typeface="Arial"/>
                </a:rPr>
                <a:t>非計画</a:t>
              </a:r>
              <a:endParaRPr sz="2700">
                <a:solidFill>
                  <a:schemeClr val="lt1"/>
                </a:solidFill>
                <a:latin typeface="Arial"/>
                <a:ea typeface="Arial"/>
                <a:cs typeface="Arial"/>
                <a:sym typeface="Arial"/>
              </a:endParaRPr>
            </a:p>
            <a:p>
              <a:pPr marL="0" marR="0" lvl="0" indent="0" algn="ctr" rtl="0">
                <a:lnSpc>
                  <a:spcPct val="90000"/>
                </a:lnSpc>
                <a:spcBef>
                  <a:spcPts val="945"/>
                </a:spcBef>
                <a:spcAft>
                  <a:spcPts val="0"/>
                </a:spcAft>
                <a:buClr>
                  <a:schemeClr val="lt1"/>
                </a:buClr>
                <a:buSzPts val="2700"/>
                <a:buFont typeface="Arial"/>
                <a:buNone/>
              </a:pPr>
              <a:r>
                <a:rPr lang="ja-JP" sz="2700">
                  <a:solidFill>
                    <a:schemeClr val="lt1"/>
                  </a:solidFill>
                  <a:latin typeface="Arial"/>
                  <a:ea typeface="Arial"/>
                  <a:cs typeface="Arial"/>
                  <a:sym typeface="Arial"/>
                </a:rPr>
                <a:t>購買</a:t>
              </a:r>
              <a:endParaRPr/>
            </a:p>
          </p:txBody>
        </p:sp>
      </p:grpSp>
      <p:sp>
        <p:nvSpPr>
          <p:cNvPr id="605" name="Google Shape;605;p61"/>
          <p:cNvSpPr/>
          <p:nvPr/>
        </p:nvSpPr>
        <p:spPr>
          <a:xfrm>
            <a:off x="5805488" y="1316038"/>
            <a:ext cx="2592387" cy="1633537"/>
          </a:xfrm>
          <a:prstGeom prst="wedgeEllipseCallout">
            <a:avLst>
              <a:gd name="adj1" fmla="val -63162"/>
              <a:gd name="adj2" fmla="val 76506"/>
            </a:avLst>
          </a:prstGeom>
          <a:solidFill>
            <a:srgbClr val="595959"/>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lt1"/>
              </a:buClr>
              <a:buSzPts val="2400"/>
              <a:buFont typeface="Arial"/>
              <a:buNone/>
            </a:pPr>
            <a:r>
              <a:rPr lang="ja-JP" sz="2400">
                <a:solidFill>
                  <a:schemeClr val="lt1"/>
                </a:solidFill>
                <a:latin typeface="Arial"/>
                <a:ea typeface="Arial"/>
                <a:cs typeface="Arial"/>
                <a:sym typeface="Arial"/>
              </a:rPr>
              <a:t>ポジティブ</a:t>
            </a:r>
            <a:endParaRPr sz="2400">
              <a:solidFill>
                <a:schemeClr val="lt1"/>
              </a:solidFill>
              <a:latin typeface="Arial"/>
              <a:ea typeface="Arial"/>
              <a:cs typeface="Arial"/>
              <a:sym typeface="Arial"/>
            </a:endParaRPr>
          </a:p>
          <a:p>
            <a:pPr marL="0" marR="0" lvl="0" indent="0" algn="ctr" rtl="0">
              <a:spcBef>
                <a:spcPts val="0"/>
              </a:spcBef>
              <a:spcAft>
                <a:spcPts val="0"/>
              </a:spcAft>
              <a:buClr>
                <a:schemeClr val="lt1"/>
              </a:buClr>
              <a:buSzPts val="2400"/>
              <a:buFont typeface="Arial"/>
              <a:buNone/>
            </a:pPr>
            <a:r>
              <a:rPr lang="ja-JP" sz="2400">
                <a:solidFill>
                  <a:schemeClr val="lt1"/>
                </a:solidFill>
                <a:latin typeface="Arial"/>
                <a:ea typeface="Arial"/>
                <a:cs typeface="Arial"/>
                <a:sym typeface="Arial"/>
              </a:rPr>
              <a:t>感情の喚起</a:t>
            </a:r>
            <a:endParaRPr/>
          </a:p>
        </p:txBody>
      </p:sp>
      <p:sp>
        <p:nvSpPr>
          <p:cNvPr id="606" name="Google Shape;606;p61"/>
          <p:cNvSpPr txBox="1"/>
          <p:nvPr/>
        </p:nvSpPr>
        <p:spPr>
          <a:xfrm>
            <a:off x="623888" y="4959350"/>
            <a:ext cx="11041062" cy="12001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400">
                <a:solidFill>
                  <a:srgbClr val="000000"/>
                </a:solidFill>
                <a:latin typeface="Arial"/>
                <a:ea typeface="Arial"/>
                <a:cs typeface="Arial"/>
                <a:sym typeface="Arial"/>
              </a:rPr>
              <a:t>それぞれの研究をつなぎ合わせると、このような図になる。しかし、BGMが消費者の感情に変化を与えるという研究は、店舗での実験ではないのでこの図の信憑性は不確かである。</a:t>
            </a:r>
            <a:endParaRPr/>
          </a:p>
        </p:txBody>
      </p:sp>
      <p:sp>
        <p:nvSpPr>
          <p:cNvPr id="607" name="Google Shape;607;p61"/>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31</a:t>
            </a:fld>
            <a:endParaRPr sz="1800" b="0" i="0">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Google Shape;612;p62"/>
          <p:cNvSpPr txBox="1">
            <a:spLocks noGrp="1"/>
          </p:cNvSpPr>
          <p:nvPr>
            <p:ph type="title"/>
          </p:nvPr>
        </p:nvSpPr>
        <p:spPr>
          <a:xfrm>
            <a:off x="838200" y="125413"/>
            <a:ext cx="10515600" cy="1325562"/>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仮説導出①</a:t>
            </a:r>
            <a:endParaRPr/>
          </a:p>
        </p:txBody>
      </p:sp>
      <p:sp>
        <p:nvSpPr>
          <p:cNvPr id="613" name="Google Shape;613;p62"/>
          <p:cNvSpPr/>
          <p:nvPr/>
        </p:nvSpPr>
        <p:spPr>
          <a:xfrm>
            <a:off x="611188" y="1316038"/>
            <a:ext cx="11041062" cy="2784475"/>
          </a:xfrm>
          <a:prstGeom prst="roundRect">
            <a:avLst>
              <a:gd name="adj" fmla="val 16667"/>
            </a:avLst>
          </a:prstGeom>
          <a:solidFill>
            <a:srgbClr val="00B050"/>
          </a:solidFill>
          <a:ln w="12700" cap="flat" cmpd="sng">
            <a:solidFill>
              <a:schemeClr val="l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lt1"/>
              </a:buClr>
              <a:buSzPts val="3200"/>
              <a:buFont typeface="Arial"/>
              <a:buNone/>
            </a:pPr>
            <a:r>
              <a:rPr lang="ja-JP" sz="3200">
                <a:solidFill>
                  <a:schemeClr val="lt1"/>
                </a:solidFill>
                <a:latin typeface="Arial"/>
                <a:ea typeface="Arial"/>
                <a:cs typeface="Arial"/>
                <a:sym typeface="Arial"/>
              </a:rPr>
              <a:t>「商品分類と小売店のタイプ」の表(p.12)から、</a:t>
            </a:r>
            <a:r>
              <a:rPr lang="ja-JP" sz="3200" u="sng">
                <a:solidFill>
                  <a:schemeClr val="lt1"/>
                </a:solidFill>
                <a:latin typeface="Arial"/>
                <a:ea typeface="Arial"/>
                <a:cs typeface="Arial"/>
                <a:sym typeface="Arial"/>
              </a:rPr>
              <a:t>最寄品を扱う小売店</a:t>
            </a:r>
            <a:r>
              <a:rPr lang="ja-JP" sz="3200">
                <a:solidFill>
                  <a:schemeClr val="lt1"/>
                </a:solidFill>
                <a:latin typeface="Arial"/>
                <a:ea typeface="Arial"/>
                <a:cs typeface="Arial"/>
                <a:sym typeface="Arial"/>
              </a:rPr>
              <a:t>では非計画購買が行われやすいことが分かる。実店舗でBGMがポジティブな感情を喚起させえることができれば、前のページの図の信憑性が上がる。</a:t>
            </a:r>
            <a:endParaRPr sz="3200">
              <a:solidFill>
                <a:schemeClr val="lt1"/>
              </a:solidFill>
              <a:latin typeface="Arial"/>
              <a:ea typeface="Arial"/>
              <a:cs typeface="Arial"/>
              <a:sym typeface="Arial"/>
            </a:endParaRPr>
          </a:p>
        </p:txBody>
      </p:sp>
      <p:sp>
        <p:nvSpPr>
          <p:cNvPr id="614" name="Google Shape;614;p62"/>
          <p:cNvSpPr/>
          <p:nvPr/>
        </p:nvSpPr>
        <p:spPr>
          <a:xfrm>
            <a:off x="3119438" y="4389438"/>
            <a:ext cx="8364537" cy="2303462"/>
          </a:xfrm>
          <a:prstGeom prst="roundRect">
            <a:avLst>
              <a:gd name="adj" fmla="val 16667"/>
            </a:avLst>
          </a:prstGeom>
          <a:solidFill>
            <a:srgbClr val="FFC000"/>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3200"/>
              <a:buFont typeface="Arial"/>
              <a:buNone/>
            </a:pPr>
            <a:r>
              <a:rPr lang="ja-JP" sz="3200">
                <a:solidFill>
                  <a:schemeClr val="dk1"/>
                </a:solidFill>
                <a:latin typeface="Arial"/>
                <a:ea typeface="Arial"/>
                <a:cs typeface="Arial"/>
                <a:sym typeface="Arial"/>
              </a:rPr>
              <a:t>店舗内でBGMを流して、ポジティブな感情を喚起させ、注視時間を延ばすことができれば結果として売り上げに貢献するのではないか？</a:t>
            </a:r>
            <a:endParaRPr sz="3200">
              <a:solidFill>
                <a:schemeClr val="dk1"/>
              </a:solidFill>
              <a:latin typeface="Arial"/>
              <a:ea typeface="Arial"/>
              <a:cs typeface="Arial"/>
              <a:sym typeface="Arial"/>
            </a:endParaRPr>
          </a:p>
        </p:txBody>
      </p:sp>
      <p:sp>
        <p:nvSpPr>
          <p:cNvPr id="615" name="Google Shape;615;p62"/>
          <p:cNvSpPr/>
          <p:nvPr/>
        </p:nvSpPr>
        <p:spPr>
          <a:xfrm rot="10800000" flipH="1">
            <a:off x="1250950" y="4664075"/>
            <a:ext cx="1727200" cy="1727200"/>
          </a:xfrm>
          <a:prstGeom prst="bentArrow">
            <a:avLst>
              <a:gd name="adj1" fmla="val 25000"/>
              <a:gd name="adj2" fmla="val 25000"/>
              <a:gd name="adj3" fmla="val 25000"/>
              <a:gd name="adj4" fmla="val 43750"/>
            </a:avLst>
          </a:prstGeom>
          <a:solidFill>
            <a:srgbClr val="FF0000"/>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lt1"/>
              </a:buClr>
              <a:buSzPts val="2400"/>
              <a:buFont typeface="Arial"/>
              <a:buNone/>
            </a:pPr>
            <a:endParaRPr sz="2400">
              <a:solidFill>
                <a:schemeClr val="dk1"/>
              </a:solidFill>
              <a:latin typeface="Arial"/>
              <a:ea typeface="Arial"/>
              <a:cs typeface="Arial"/>
              <a:sym typeface="Arial"/>
            </a:endParaRPr>
          </a:p>
        </p:txBody>
      </p:sp>
      <p:sp>
        <p:nvSpPr>
          <p:cNvPr id="616" name="Google Shape;616;p62"/>
          <p:cNvSpPr/>
          <p:nvPr/>
        </p:nvSpPr>
        <p:spPr>
          <a:xfrm>
            <a:off x="8377238" y="260350"/>
            <a:ext cx="3275012" cy="1247775"/>
          </a:xfrm>
          <a:prstGeom prst="wedgeRoundRectCallout">
            <a:avLst>
              <a:gd name="adj1" fmla="val -44355"/>
              <a:gd name="adj2" fmla="val 71997"/>
              <a:gd name="adj3" fmla="val 16667"/>
            </a:avLst>
          </a:prstGeom>
          <a:solidFill>
            <a:srgbClr val="FFFF00"/>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1"/>
              </a:buClr>
              <a:buSzPts val="2000"/>
              <a:buFont typeface="Arial"/>
              <a:buNone/>
            </a:pPr>
            <a:r>
              <a:rPr lang="ja-JP" sz="2000">
                <a:solidFill>
                  <a:schemeClr val="accent1"/>
                </a:solidFill>
                <a:latin typeface="Arial"/>
                <a:ea typeface="Arial"/>
                <a:cs typeface="Arial"/>
                <a:sym typeface="Arial"/>
              </a:rPr>
              <a:t>スーパーマーケット</a:t>
            </a:r>
            <a:endParaRPr sz="2000">
              <a:solidFill>
                <a:schemeClr val="accent1"/>
              </a:solidFill>
              <a:latin typeface="Arial"/>
              <a:ea typeface="Arial"/>
              <a:cs typeface="Arial"/>
              <a:sym typeface="Arial"/>
            </a:endParaRPr>
          </a:p>
          <a:p>
            <a:pPr marL="0" marR="0" lvl="0" indent="0" algn="ctr" rtl="0">
              <a:spcBef>
                <a:spcPts val="0"/>
              </a:spcBef>
              <a:spcAft>
                <a:spcPts val="0"/>
              </a:spcAft>
              <a:buClr>
                <a:schemeClr val="accent1"/>
              </a:buClr>
              <a:buSzPts val="2000"/>
              <a:buFont typeface="Arial"/>
              <a:buNone/>
            </a:pPr>
            <a:r>
              <a:rPr lang="ja-JP" sz="2000">
                <a:solidFill>
                  <a:schemeClr val="accent1"/>
                </a:solidFill>
                <a:latin typeface="Arial"/>
                <a:ea typeface="Arial"/>
                <a:cs typeface="Arial"/>
                <a:sym typeface="Arial"/>
              </a:rPr>
              <a:t>コンビニエンスストア</a:t>
            </a:r>
            <a:endParaRPr sz="2000">
              <a:solidFill>
                <a:schemeClr val="accent1"/>
              </a:solidFill>
              <a:latin typeface="Arial"/>
              <a:ea typeface="Arial"/>
              <a:cs typeface="Arial"/>
              <a:sym typeface="Arial"/>
            </a:endParaRPr>
          </a:p>
          <a:p>
            <a:pPr marL="0" marR="0" lvl="0" indent="0" algn="ctr" rtl="0">
              <a:spcBef>
                <a:spcPts val="0"/>
              </a:spcBef>
              <a:spcAft>
                <a:spcPts val="0"/>
              </a:spcAft>
              <a:buClr>
                <a:schemeClr val="accent1"/>
              </a:buClr>
              <a:buSzPts val="2000"/>
              <a:buFont typeface="Arial"/>
              <a:buNone/>
            </a:pPr>
            <a:r>
              <a:rPr lang="ja-JP" sz="2000">
                <a:solidFill>
                  <a:schemeClr val="accent1"/>
                </a:solidFill>
                <a:latin typeface="Arial"/>
                <a:ea typeface="Arial"/>
                <a:cs typeface="Arial"/>
                <a:sym typeface="Arial"/>
              </a:rPr>
              <a:t>など</a:t>
            </a:r>
            <a:endParaRPr sz="2400">
              <a:solidFill>
                <a:schemeClr val="accent1"/>
              </a:solidFill>
              <a:latin typeface="Arial"/>
              <a:ea typeface="Arial"/>
              <a:cs typeface="Arial"/>
              <a:sym typeface="Arial"/>
            </a:endParaRPr>
          </a:p>
        </p:txBody>
      </p:sp>
      <p:sp>
        <p:nvSpPr>
          <p:cNvPr id="617" name="Google Shape;617;p62"/>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32</a:t>
            </a:fld>
            <a:endParaRPr sz="1800" b="0" i="0">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63"/>
          <p:cNvSpPr txBox="1">
            <a:spLocks noGrp="1"/>
          </p:cNvSpPr>
          <p:nvPr>
            <p:ph type="title"/>
          </p:nvPr>
        </p:nvSpPr>
        <p:spPr>
          <a:xfrm>
            <a:off x="838200" y="365125"/>
            <a:ext cx="10515600" cy="757238"/>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仮説導出②</a:t>
            </a:r>
            <a:endParaRPr/>
          </a:p>
        </p:txBody>
      </p:sp>
      <p:sp>
        <p:nvSpPr>
          <p:cNvPr id="623" name="Google Shape;623;p63"/>
          <p:cNvSpPr txBox="1"/>
          <p:nvPr/>
        </p:nvSpPr>
        <p:spPr>
          <a:xfrm>
            <a:off x="923925" y="1381125"/>
            <a:ext cx="2945100" cy="523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800">
                <a:solidFill>
                  <a:srgbClr val="000000"/>
                </a:solidFill>
                <a:latin typeface="Arial"/>
                <a:ea typeface="Arial"/>
                <a:cs typeface="Arial"/>
                <a:sym typeface="Arial"/>
              </a:rPr>
              <a:t>先行研究①より</a:t>
            </a:r>
            <a:endParaRPr/>
          </a:p>
        </p:txBody>
      </p:sp>
      <p:sp>
        <p:nvSpPr>
          <p:cNvPr id="624" name="Google Shape;624;p63"/>
          <p:cNvSpPr/>
          <p:nvPr/>
        </p:nvSpPr>
        <p:spPr>
          <a:xfrm>
            <a:off x="2203450" y="1905000"/>
            <a:ext cx="2079625" cy="1524000"/>
          </a:xfrm>
          <a:prstGeom prst="roundRect">
            <a:avLst>
              <a:gd name="adj" fmla="val 16667"/>
            </a:avLst>
          </a:prstGeom>
          <a:solidFill>
            <a:srgbClr val="95B5DC"/>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lt1"/>
              </a:buClr>
              <a:buSzPts val="5400"/>
              <a:buFont typeface="Arial"/>
              <a:buNone/>
            </a:pPr>
            <a:r>
              <a:rPr lang="ja-JP" sz="5400">
                <a:solidFill>
                  <a:schemeClr val="lt1"/>
                </a:solidFill>
                <a:latin typeface="Arial"/>
                <a:ea typeface="Arial"/>
                <a:cs typeface="Arial"/>
                <a:sym typeface="Arial"/>
              </a:rPr>
              <a:t>BGM</a:t>
            </a:r>
            <a:endParaRPr sz="5400">
              <a:solidFill>
                <a:schemeClr val="lt1"/>
              </a:solidFill>
              <a:latin typeface="Arial"/>
              <a:ea typeface="Arial"/>
              <a:cs typeface="Arial"/>
              <a:sym typeface="Arial"/>
            </a:endParaRPr>
          </a:p>
        </p:txBody>
      </p:sp>
      <p:sp>
        <p:nvSpPr>
          <p:cNvPr id="625" name="Google Shape;625;p63"/>
          <p:cNvSpPr/>
          <p:nvPr/>
        </p:nvSpPr>
        <p:spPr>
          <a:xfrm>
            <a:off x="7593028" y="1895475"/>
            <a:ext cx="2727900" cy="1533600"/>
          </a:xfrm>
          <a:prstGeom prst="roundRect">
            <a:avLst>
              <a:gd name="adj" fmla="val 16667"/>
            </a:avLst>
          </a:prstGeom>
          <a:solidFill>
            <a:srgbClr val="95B5DC"/>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4400"/>
              <a:buFont typeface="Arial"/>
              <a:buNone/>
            </a:pPr>
            <a:r>
              <a:rPr lang="ja-JP" sz="4400">
                <a:solidFill>
                  <a:schemeClr val="lt1"/>
                </a:solidFill>
                <a:latin typeface="Arial"/>
                <a:ea typeface="Arial"/>
                <a:cs typeface="Arial"/>
                <a:sym typeface="Arial"/>
              </a:rPr>
              <a:t>イメージ</a:t>
            </a:r>
            <a:endParaRPr sz="4400">
              <a:solidFill>
                <a:schemeClr val="lt1"/>
              </a:solidFill>
              <a:latin typeface="Arial"/>
              <a:ea typeface="Arial"/>
              <a:cs typeface="Arial"/>
              <a:sym typeface="Arial"/>
            </a:endParaRPr>
          </a:p>
          <a:p>
            <a:pPr marL="0" marR="0" lvl="0" indent="0" algn="l" rtl="0">
              <a:spcBef>
                <a:spcPts val="0"/>
              </a:spcBef>
              <a:spcAft>
                <a:spcPts val="0"/>
              </a:spcAft>
              <a:buClr>
                <a:schemeClr val="lt1"/>
              </a:buClr>
              <a:buSzPts val="4400"/>
              <a:buFont typeface="Arial"/>
              <a:buNone/>
            </a:pPr>
            <a:r>
              <a:rPr lang="ja-JP" sz="4400">
                <a:solidFill>
                  <a:schemeClr val="lt1"/>
                </a:solidFill>
                <a:latin typeface="Arial"/>
                <a:ea typeface="Arial"/>
                <a:cs typeface="Arial"/>
                <a:sym typeface="Arial"/>
              </a:rPr>
              <a:t>  想起</a:t>
            </a:r>
            <a:endParaRPr/>
          </a:p>
        </p:txBody>
      </p:sp>
      <p:sp>
        <p:nvSpPr>
          <p:cNvPr id="626" name="Google Shape;626;p63"/>
          <p:cNvSpPr/>
          <p:nvPr/>
        </p:nvSpPr>
        <p:spPr>
          <a:xfrm>
            <a:off x="4283075" y="2425700"/>
            <a:ext cx="3309938" cy="515938"/>
          </a:xfrm>
          <a:prstGeom prst="rightArrow">
            <a:avLst>
              <a:gd name="adj1" fmla="val 50000"/>
              <a:gd name="adj2" fmla="val 50105"/>
            </a:avLst>
          </a:prstGeom>
          <a:solidFill>
            <a:srgbClr val="0070C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27" name="Google Shape;627;p63"/>
          <p:cNvSpPr txBox="1"/>
          <p:nvPr/>
        </p:nvSpPr>
        <p:spPr>
          <a:xfrm>
            <a:off x="923925" y="3770325"/>
            <a:ext cx="2727900" cy="523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800">
                <a:solidFill>
                  <a:srgbClr val="000000"/>
                </a:solidFill>
                <a:latin typeface="Arial"/>
                <a:ea typeface="Arial"/>
                <a:cs typeface="Arial"/>
                <a:sym typeface="Arial"/>
              </a:rPr>
              <a:t>現状分析より</a:t>
            </a:r>
            <a:endParaRPr/>
          </a:p>
        </p:txBody>
      </p:sp>
      <p:sp>
        <p:nvSpPr>
          <p:cNvPr id="628" name="Google Shape;628;p63"/>
          <p:cNvSpPr/>
          <p:nvPr/>
        </p:nvSpPr>
        <p:spPr>
          <a:xfrm>
            <a:off x="6757988" y="4519613"/>
            <a:ext cx="5192712" cy="709612"/>
          </a:xfrm>
          <a:prstGeom prst="roundRect">
            <a:avLst>
              <a:gd name="adj" fmla="val 16667"/>
            </a:avLst>
          </a:prstGeom>
          <a:solidFill>
            <a:srgbClr val="F4B081"/>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3600"/>
              <a:buFont typeface="Arial"/>
              <a:buNone/>
            </a:pPr>
            <a:r>
              <a:rPr lang="ja-JP" sz="3000">
                <a:solidFill>
                  <a:schemeClr val="lt1"/>
                </a:solidFill>
                <a:latin typeface="Arial"/>
                <a:ea typeface="Arial"/>
                <a:cs typeface="Arial"/>
                <a:sym typeface="Arial"/>
              </a:rPr>
              <a:t>店舗に対して抱くイメージ</a:t>
            </a:r>
            <a:endParaRPr sz="3000">
              <a:solidFill>
                <a:schemeClr val="lt1"/>
              </a:solidFill>
              <a:latin typeface="Arial"/>
              <a:ea typeface="Arial"/>
              <a:cs typeface="Arial"/>
              <a:sym typeface="Arial"/>
            </a:endParaRPr>
          </a:p>
        </p:txBody>
      </p:sp>
      <p:sp>
        <p:nvSpPr>
          <p:cNvPr id="629" name="Google Shape;629;p63"/>
          <p:cNvSpPr/>
          <p:nvPr/>
        </p:nvSpPr>
        <p:spPr>
          <a:xfrm>
            <a:off x="277225" y="4519625"/>
            <a:ext cx="5328300" cy="709500"/>
          </a:xfrm>
          <a:prstGeom prst="roundRect">
            <a:avLst>
              <a:gd name="adj" fmla="val 16667"/>
            </a:avLst>
          </a:prstGeom>
          <a:solidFill>
            <a:srgbClr val="F4B081"/>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3600"/>
              <a:buFont typeface="Arial"/>
              <a:buNone/>
            </a:pPr>
            <a:r>
              <a:rPr lang="ja-JP" sz="3000">
                <a:solidFill>
                  <a:schemeClr val="lt1"/>
                </a:solidFill>
                <a:latin typeface="Arial"/>
                <a:ea typeface="Arial"/>
                <a:cs typeface="Arial"/>
                <a:sym typeface="Arial"/>
              </a:rPr>
              <a:t>BGMに対して抱くイメージ</a:t>
            </a:r>
            <a:endParaRPr sz="3000">
              <a:solidFill>
                <a:schemeClr val="lt1"/>
              </a:solidFill>
              <a:latin typeface="Arial"/>
              <a:ea typeface="Arial"/>
              <a:cs typeface="Arial"/>
              <a:sym typeface="Arial"/>
            </a:endParaRPr>
          </a:p>
          <a:p>
            <a:pPr marL="0" marR="0" lvl="0" indent="0" algn="l" rtl="0">
              <a:spcBef>
                <a:spcPts val="0"/>
              </a:spcBef>
              <a:spcAft>
                <a:spcPts val="0"/>
              </a:spcAft>
              <a:buClr>
                <a:srgbClr val="000000"/>
              </a:buClr>
              <a:buSzPts val="3600"/>
              <a:buFont typeface="Arial"/>
              <a:buNone/>
            </a:pPr>
            <a:endParaRPr sz="3600">
              <a:solidFill>
                <a:schemeClr val="lt1"/>
              </a:solidFill>
              <a:latin typeface="Arial"/>
              <a:ea typeface="Arial"/>
              <a:cs typeface="Arial"/>
              <a:sym typeface="Arial"/>
            </a:endParaRPr>
          </a:p>
        </p:txBody>
      </p:sp>
      <p:sp>
        <p:nvSpPr>
          <p:cNvPr id="630" name="Google Shape;630;p63"/>
          <p:cNvSpPr txBox="1"/>
          <p:nvPr/>
        </p:nvSpPr>
        <p:spPr>
          <a:xfrm>
            <a:off x="5575300" y="4154488"/>
            <a:ext cx="2365375" cy="132397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8000">
                <a:solidFill>
                  <a:schemeClr val="accent2"/>
                </a:solidFill>
                <a:latin typeface="Arial"/>
                <a:ea typeface="Arial"/>
                <a:cs typeface="Arial"/>
                <a:sym typeface="Arial"/>
              </a:rPr>
              <a:t>≒</a:t>
            </a:r>
            <a:endParaRPr/>
          </a:p>
        </p:txBody>
      </p:sp>
      <p:sp>
        <p:nvSpPr>
          <p:cNvPr id="631" name="Google Shape;631;p63"/>
          <p:cNvSpPr/>
          <p:nvPr/>
        </p:nvSpPr>
        <p:spPr>
          <a:xfrm>
            <a:off x="527050" y="5689600"/>
            <a:ext cx="1020763" cy="496888"/>
          </a:xfrm>
          <a:prstGeom prst="rightArrow">
            <a:avLst>
              <a:gd name="adj1" fmla="val 50000"/>
              <a:gd name="adj2" fmla="val 49903"/>
            </a:avLst>
          </a:prstGeom>
          <a:solidFill>
            <a:schemeClr val="accen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32" name="Google Shape;632;p63"/>
          <p:cNvSpPr txBox="1"/>
          <p:nvPr/>
        </p:nvSpPr>
        <p:spPr>
          <a:xfrm>
            <a:off x="1798638" y="5429250"/>
            <a:ext cx="5964237" cy="1016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6000" b="1">
                <a:solidFill>
                  <a:schemeClr val="accent2"/>
                </a:solidFill>
                <a:latin typeface="Arial"/>
                <a:ea typeface="Arial"/>
                <a:cs typeface="Arial"/>
                <a:sym typeface="Arial"/>
              </a:rPr>
              <a:t>購買意欲の増加</a:t>
            </a:r>
            <a:endParaRPr/>
          </a:p>
        </p:txBody>
      </p:sp>
      <p:sp>
        <p:nvSpPr>
          <p:cNvPr id="633" name="Google Shape;633;p63"/>
          <p:cNvSpPr/>
          <p:nvPr/>
        </p:nvSpPr>
        <p:spPr>
          <a:xfrm rot="9520020">
            <a:off x="4165600" y="3627438"/>
            <a:ext cx="3594100" cy="517525"/>
          </a:xfrm>
          <a:prstGeom prst="rightArrow">
            <a:avLst>
              <a:gd name="adj1" fmla="val 50000"/>
              <a:gd name="adj2" fmla="val 50000"/>
            </a:avLst>
          </a:prstGeom>
          <a:solidFill>
            <a:schemeClr val="accent3"/>
          </a:solidFill>
          <a:ln w="9525" cap="flat" cmpd="sng">
            <a:solidFill>
              <a:srgbClr val="7F7F7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1400"/>
              <a:buFont typeface="Arial"/>
              <a:buNone/>
            </a:pPr>
            <a:endParaRPr sz="1400">
              <a:solidFill>
                <a:srgbClr val="000000"/>
              </a:solidFill>
              <a:latin typeface="Arial"/>
              <a:ea typeface="Arial"/>
              <a:cs typeface="Arial"/>
              <a:sym typeface="Arial"/>
            </a:endParaRPr>
          </a:p>
        </p:txBody>
      </p:sp>
      <p:sp>
        <p:nvSpPr>
          <p:cNvPr id="634" name="Google Shape;634;p63"/>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33</a:t>
            </a:fld>
            <a:endParaRPr sz="1800" b="0" i="0">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sp>
        <p:nvSpPr>
          <p:cNvPr id="639" name="Google Shape;639;p6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仮説導出②</a:t>
            </a:r>
            <a:endParaRPr sz="4400" b="0" i="0" u="none" strike="noStrike" cap="none">
              <a:solidFill>
                <a:srgbClr val="000000"/>
              </a:solidFill>
              <a:latin typeface="Arial"/>
              <a:ea typeface="Arial"/>
              <a:cs typeface="Arial"/>
              <a:sym typeface="Arial"/>
            </a:endParaRPr>
          </a:p>
        </p:txBody>
      </p:sp>
      <p:sp>
        <p:nvSpPr>
          <p:cNvPr id="640" name="Google Shape;640;p6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marR="0" lvl="0" indent="-406400" algn="l" rtl="0">
              <a:spcBef>
                <a:spcPts val="0"/>
              </a:spcBef>
              <a:spcAft>
                <a:spcPts val="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a:p>
            <a:pPr marL="457200" marR="0" lvl="0" indent="-406400" algn="l" rtl="0">
              <a:spcBef>
                <a:spcPts val="0"/>
              </a:spcBef>
              <a:spcAft>
                <a:spcPts val="0"/>
              </a:spcAft>
              <a:buClr>
                <a:srgbClr val="000000"/>
              </a:buClr>
              <a:buSzPts val="2400"/>
              <a:buFont typeface="Arial"/>
              <a:buNone/>
            </a:pPr>
            <a:r>
              <a:rPr lang="ja-JP" sz="2400" b="0" i="0" u="none" strike="noStrike" cap="none">
                <a:solidFill>
                  <a:srgbClr val="000000"/>
                </a:solidFill>
                <a:latin typeface="Arial"/>
                <a:ea typeface="Arial"/>
                <a:cs typeface="Arial"/>
                <a:sym typeface="Arial"/>
              </a:rPr>
              <a:t>さらに、現状分析から</a:t>
            </a:r>
            <a:endParaRPr sz="2400" b="0" i="0" u="none" strike="noStrike" cap="none">
              <a:solidFill>
                <a:srgbClr val="000000"/>
              </a:solidFill>
              <a:latin typeface="Arial"/>
              <a:ea typeface="Arial"/>
              <a:cs typeface="Arial"/>
              <a:sym typeface="Arial"/>
            </a:endParaRPr>
          </a:p>
          <a:p>
            <a:pPr marL="457200" marR="0" lvl="0" indent="-406400" algn="l" rtl="0">
              <a:spcBef>
                <a:spcPts val="0"/>
              </a:spcBef>
              <a:spcAft>
                <a:spcPts val="0"/>
              </a:spcAft>
              <a:buClr>
                <a:srgbClr val="000000"/>
              </a:buClr>
              <a:buSzPts val="2400"/>
              <a:buFont typeface="Arial"/>
              <a:buNone/>
            </a:pPr>
            <a:r>
              <a:rPr lang="ja-JP" sz="2400" b="0" i="0" u="none" strike="noStrike" cap="none">
                <a:solidFill>
                  <a:srgbClr val="000000"/>
                </a:solidFill>
                <a:latin typeface="Arial"/>
                <a:ea typeface="Arial"/>
                <a:cs typeface="Arial"/>
                <a:sym typeface="Arial"/>
              </a:rPr>
              <a:t>買回品（耐久消費財や趣味に必要なもの）は計画購買であるため、</a:t>
            </a:r>
            <a:endParaRPr/>
          </a:p>
          <a:p>
            <a:pPr marL="457200" marR="0" lvl="0" indent="-406400" algn="l" rtl="0">
              <a:spcBef>
                <a:spcPts val="0"/>
              </a:spcBef>
              <a:spcAft>
                <a:spcPts val="0"/>
              </a:spcAft>
              <a:buClr>
                <a:srgbClr val="000000"/>
              </a:buClr>
              <a:buSzPts val="2400"/>
              <a:buFont typeface="Arial"/>
              <a:buNone/>
            </a:pPr>
            <a:r>
              <a:rPr lang="ja-JP" sz="2400" b="0" i="0" u="sng" strike="noStrike" cap="none">
                <a:solidFill>
                  <a:srgbClr val="000000"/>
                </a:solidFill>
                <a:latin typeface="Arial"/>
                <a:ea typeface="Arial"/>
                <a:cs typeface="Arial"/>
                <a:sym typeface="Arial"/>
              </a:rPr>
              <a:t>買回品の売場の印象と一致するようなイメージのBGMを検討する</a:t>
            </a:r>
            <a:r>
              <a:rPr lang="ja-JP" sz="2400" b="0" i="0" u="none" strike="noStrike" cap="none">
                <a:solidFill>
                  <a:srgbClr val="000000"/>
                </a:solidFill>
                <a:latin typeface="Arial"/>
                <a:ea typeface="Arial"/>
                <a:cs typeface="Arial"/>
                <a:sym typeface="Arial"/>
              </a:rPr>
              <a:t>こと</a:t>
            </a:r>
            <a:endParaRPr/>
          </a:p>
          <a:p>
            <a:pPr marL="457200" marR="0" lvl="0" indent="-406400" algn="l" rtl="0">
              <a:spcBef>
                <a:spcPts val="0"/>
              </a:spcBef>
              <a:spcAft>
                <a:spcPts val="0"/>
              </a:spcAft>
              <a:buClr>
                <a:srgbClr val="000000"/>
              </a:buClr>
              <a:buSzPts val="2400"/>
              <a:buFont typeface="Arial"/>
              <a:buNone/>
            </a:pPr>
            <a:r>
              <a:rPr lang="ja-JP" sz="2400" b="0" i="0" u="none" strike="noStrike" cap="none">
                <a:solidFill>
                  <a:srgbClr val="000000"/>
                </a:solidFill>
                <a:latin typeface="Arial"/>
                <a:ea typeface="Arial"/>
                <a:cs typeface="Arial"/>
                <a:sym typeface="Arial"/>
              </a:rPr>
              <a:t>で売上の増加が見込めると考える。</a:t>
            </a:r>
            <a:endParaRPr/>
          </a:p>
        </p:txBody>
      </p:sp>
      <p:pic>
        <p:nvPicPr>
          <p:cNvPr id="641" name="Google Shape;641;p64" descr="car_lover_man"/>
          <p:cNvPicPr preferRelativeResize="0"/>
          <p:nvPr/>
        </p:nvPicPr>
        <p:blipFill rotWithShape="1">
          <a:blip r:embed="rId3">
            <a:alphaModFix/>
          </a:blip>
          <a:srcRect/>
          <a:stretch/>
        </p:blipFill>
        <p:spPr>
          <a:xfrm>
            <a:off x="8232775" y="3854450"/>
            <a:ext cx="2559050" cy="2373313"/>
          </a:xfrm>
          <a:prstGeom prst="rect">
            <a:avLst/>
          </a:prstGeom>
          <a:noFill/>
          <a:ln>
            <a:noFill/>
          </a:ln>
        </p:spPr>
      </p:pic>
      <p:sp>
        <p:nvSpPr>
          <p:cNvPr id="642" name="Google Shape;642;p64"/>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34</a:t>
            </a:fld>
            <a:endParaRPr sz="1800" b="0" i="0">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46"/>
        <p:cNvGrpSpPr/>
        <p:nvPr/>
      </p:nvGrpSpPr>
      <p:grpSpPr>
        <a:xfrm>
          <a:off x="0" y="0"/>
          <a:ext cx="0" cy="0"/>
          <a:chOff x="0" y="0"/>
          <a:chExt cx="0" cy="0"/>
        </a:xfrm>
      </p:grpSpPr>
      <p:sp>
        <p:nvSpPr>
          <p:cNvPr id="647" name="Google Shape;647;p65"/>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a:solidFill>
                  <a:srgbClr val="000000"/>
                </a:solidFill>
                <a:latin typeface="Arial"/>
                <a:ea typeface="Arial"/>
                <a:cs typeface="Arial"/>
                <a:sym typeface="Arial"/>
              </a:rPr>
              <a:t>仮説導出②</a:t>
            </a:r>
            <a:endParaRPr/>
          </a:p>
        </p:txBody>
      </p:sp>
      <p:sp>
        <p:nvSpPr>
          <p:cNvPr id="648" name="Google Shape;648;p65"/>
          <p:cNvSpPr txBox="1">
            <a:spLocks noGrp="1"/>
          </p:cNvSpPr>
          <p:nvPr>
            <p:ph type="body" idx="1"/>
          </p:nvPr>
        </p:nvSpPr>
        <p:spPr>
          <a:xfrm>
            <a:off x="609600" y="1600200"/>
            <a:ext cx="10972800" cy="4525963"/>
          </a:xfrm>
          <a:prstGeom prst="rect">
            <a:avLst/>
          </a:prstGeom>
          <a:noFill/>
          <a:ln>
            <a:noFill/>
          </a:ln>
        </p:spPr>
        <p:txBody>
          <a:bodyPr spcFirstLastPara="1" wrap="square" lIns="91425" tIns="45700" rIns="91425" bIns="45700" anchor="t" anchorCtr="0">
            <a:noAutofit/>
          </a:bodyPr>
          <a:lstStyle/>
          <a:p>
            <a:pPr marL="457200" marR="0" lvl="0" indent="-406400" algn="l" rtl="0">
              <a:spcBef>
                <a:spcPts val="0"/>
              </a:spcBef>
              <a:spcAft>
                <a:spcPts val="0"/>
              </a:spcAft>
              <a:buClr>
                <a:srgbClr val="000000"/>
              </a:buClr>
              <a:buSzPts val="2000"/>
              <a:buFont typeface="Arial"/>
              <a:buNone/>
            </a:pPr>
            <a:r>
              <a:rPr lang="ja-JP" sz="2000" b="0" i="0" u="none" strike="noStrike" cap="none">
                <a:solidFill>
                  <a:srgbClr val="000000"/>
                </a:solidFill>
                <a:latin typeface="Arial"/>
                <a:ea typeface="Arial"/>
                <a:cs typeface="Arial"/>
                <a:sym typeface="Arial"/>
              </a:rPr>
              <a:t>先行研究まとめ①②のスライドより、</a:t>
            </a:r>
            <a:endParaRPr/>
          </a:p>
        </p:txBody>
      </p:sp>
      <p:sp>
        <p:nvSpPr>
          <p:cNvPr id="649" name="Google Shape;649;p65"/>
          <p:cNvSpPr/>
          <p:nvPr/>
        </p:nvSpPr>
        <p:spPr>
          <a:xfrm>
            <a:off x="1955800" y="2117725"/>
            <a:ext cx="2784475" cy="936625"/>
          </a:xfrm>
          <a:prstGeom prst="flowChartAlternateProcess">
            <a:avLst/>
          </a:prstGeom>
          <a:solidFill>
            <a:srgbClr val="FFFF99"/>
          </a:solidFill>
          <a:ln w="9525" cap="flat" cmpd="sng">
            <a:solidFill>
              <a:srgbClr val="00808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50" name="Google Shape;650;p65"/>
          <p:cNvSpPr/>
          <p:nvPr/>
        </p:nvSpPr>
        <p:spPr>
          <a:xfrm>
            <a:off x="1912938" y="4089400"/>
            <a:ext cx="2881312" cy="936625"/>
          </a:xfrm>
          <a:prstGeom prst="flowChartAlternateProcess">
            <a:avLst/>
          </a:prstGeom>
          <a:solidFill>
            <a:srgbClr val="008080"/>
          </a:solidFill>
          <a:ln w="9525" cap="flat" cmpd="sng">
            <a:solidFill>
              <a:srgbClr val="FFFF9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51" name="Google Shape;651;p65"/>
          <p:cNvSpPr/>
          <p:nvPr/>
        </p:nvSpPr>
        <p:spPr>
          <a:xfrm>
            <a:off x="5084763" y="2949575"/>
            <a:ext cx="1730375" cy="1152525"/>
          </a:xfrm>
          <a:custGeom>
            <a:avLst/>
            <a:gdLst/>
            <a:ahLst/>
            <a:cxnLst/>
            <a:rect l="l" t="t" r="r" b="b"/>
            <a:pathLst>
              <a:path w="21600" h="21600" extrusionOk="0">
                <a:moveTo>
                  <a:pt x="16200" y="0"/>
                </a:moveTo>
                <a:lnTo>
                  <a:pt x="16200" y="5400"/>
                </a:lnTo>
                <a:lnTo>
                  <a:pt x="3375" y="5400"/>
                </a:lnTo>
                <a:lnTo>
                  <a:pt x="3375" y="16200"/>
                </a:lnTo>
                <a:lnTo>
                  <a:pt x="16200" y="16200"/>
                </a:lnTo>
                <a:lnTo>
                  <a:pt x="16200" y="21600"/>
                </a:lnTo>
                <a:lnTo>
                  <a:pt x="21600" y="10800"/>
                </a:lnTo>
                <a:lnTo>
                  <a:pt x="16200" y="0"/>
                </a:lnTo>
                <a:close/>
              </a:path>
              <a:path w="21600" h="21600" extrusionOk="0">
                <a:moveTo>
                  <a:pt x="1350" y="5400"/>
                </a:moveTo>
                <a:lnTo>
                  <a:pt x="1350" y="16200"/>
                </a:lnTo>
                <a:lnTo>
                  <a:pt x="2700" y="16200"/>
                </a:lnTo>
                <a:lnTo>
                  <a:pt x="2700" y="5400"/>
                </a:lnTo>
                <a:lnTo>
                  <a:pt x="1350" y="5400"/>
                </a:lnTo>
                <a:close/>
              </a:path>
              <a:path w="21600" h="21600" extrusionOk="0">
                <a:moveTo>
                  <a:pt x="0" y="5400"/>
                </a:moveTo>
                <a:lnTo>
                  <a:pt x="0" y="16200"/>
                </a:lnTo>
                <a:lnTo>
                  <a:pt x="675" y="16200"/>
                </a:lnTo>
                <a:lnTo>
                  <a:pt x="675" y="5400"/>
                </a:lnTo>
                <a:lnTo>
                  <a:pt x="0" y="5400"/>
                </a:lnTo>
                <a:close/>
              </a:path>
            </a:pathLst>
          </a:custGeom>
          <a:solidFill>
            <a:srgbClr val="C0C0C0"/>
          </a:solidFill>
          <a:ln w="9525"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52" name="Google Shape;652;p65"/>
          <p:cNvSpPr/>
          <p:nvPr/>
        </p:nvSpPr>
        <p:spPr>
          <a:xfrm>
            <a:off x="7315200" y="3013075"/>
            <a:ext cx="2497138" cy="936625"/>
          </a:xfrm>
          <a:prstGeom prst="flowChartAlternateProcess">
            <a:avLst/>
          </a:prstGeom>
          <a:solidFill>
            <a:srgbClr val="339966"/>
          </a:solidFill>
          <a:ln w="9525" cap="flat" cmpd="sng">
            <a:solidFill>
              <a:srgbClr val="333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53" name="Google Shape;653;p65"/>
          <p:cNvSpPr txBox="1"/>
          <p:nvPr/>
        </p:nvSpPr>
        <p:spPr>
          <a:xfrm rot="5400000">
            <a:off x="2912269" y="3004344"/>
            <a:ext cx="549275" cy="97313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3600">
                <a:solidFill>
                  <a:srgbClr val="000000"/>
                </a:solidFill>
                <a:latin typeface="Arial"/>
                <a:ea typeface="Arial"/>
                <a:cs typeface="Arial"/>
                <a:sym typeface="Arial"/>
              </a:rPr>
              <a:t>＝</a:t>
            </a:r>
            <a:endParaRPr/>
          </a:p>
        </p:txBody>
      </p:sp>
      <p:sp>
        <p:nvSpPr>
          <p:cNvPr id="654" name="Google Shape;654;p65"/>
          <p:cNvSpPr txBox="1"/>
          <p:nvPr/>
        </p:nvSpPr>
        <p:spPr>
          <a:xfrm>
            <a:off x="2288800" y="2370125"/>
            <a:ext cx="2133600" cy="457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400" b="1">
                <a:solidFill>
                  <a:srgbClr val="000000"/>
                </a:solidFill>
                <a:latin typeface="Arial"/>
                <a:ea typeface="Arial"/>
                <a:cs typeface="Arial"/>
                <a:sym typeface="Arial"/>
              </a:rPr>
              <a:t>BGMの雰囲気</a:t>
            </a:r>
            <a:endParaRPr/>
          </a:p>
        </p:txBody>
      </p:sp>
      <p:sp>
        <p:nvSpPr>
          <p:cNvPr id="655" name="Google Shape;655;p65"/>
          <p:cNvSpPr txBox="1"/>
          <p:nvPr/>
        </p:nvSpPr>
        <p:spPr>
          <a:xfrm>
            <a:off x="2107000" y="4154500"/>
            <a:ext cx="2497200" cy="8301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2400" b="1">
                <a:solidFill>
                  <a:srgbClr val="000000"/>
                </a:solidFill>
                <a:latin typeface="Arial"/>
                <a:ea typeface="Arial"/>
                <a:cs typeface="Arial"/>
                <a:sym typeface="Arial"/>
              </a:rPr>
              <a:t>店舗（空間）の</a:t>
            </a:r>
            <a:endParaRPr/>
          </a:p>
          <a:p>
            <a:pPr marL="0" marR="0" lvl="0" indent="0" algn="ctr" rtl="0">
              <a:spcBef>
                <a:spcPts val="0"/>
              </a:spcBef>
              <a:spcAft>
                <a:spcPts val="0"/>
              </a:spcAft>
              <a:buNone/>
            </a:pPr>
            <a:r>
              <a:rPr lang="ja-JP" sz="2400" b="1">
                <a:solidFill>
                  <a:srgbClr val="000000"/>
                </a:solidFill>
                <a:latin typeface="Arial"/>
                <a:ea typeface="Arial"/>
                <a:cs typeface="Arial"/>
                <a:sym typeface="Arial"/>
              </a:rPr>
              <a:t>雰囲気</a:t>
            </a:r>
            <a:endParaRPr/>
          </a:p>
        </p:txBody>
      </p:sp>
      <p:sp>
        <p:nvSpPr>
          <p:cNvPr id="656" name="Google Shape;656;p65"/>
          <p:cNvSpPr txBox="1"/>
          <p:nvPr/>
        </p:nvSpPr>
        <p:spPr>
          <a:xfrm>
            <a:off x="8147050" y="3187700"/>
            <a:ext cx="906463" cy="52387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800" b="1">
                <a:solidFill>
                  <a:srgbClr val="000000"/>
                </a:solidFill>
                <a:latin typeface="Arial"/>
                <a:ea typeface="Arial"/>
                <a:cs typeface="Arial"/>
                <a:sym typeface="Arial"/>
              </a:rPr>
              <a:t>売上</a:t>
            </a:r>
            <a:endParaRPr/>
          </a:p>
        </p:txBody>
      </p:sp>
      <p:sp>
        <p:nvSpPr>
          <p:cNvPr id="657" name="Google Shape;657;p65"/>
          <p:cNvSpPr txBox="1"/>
          <p:nvPr/>
        </p:nvSpPr>
        <p:spPr>
          <a:xfrm>
            <a:off x="325425" y="5494350"/>
            <a:ext cx="11510400" cy="462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400" b="1" u="sng">
                <a:solidFill>
                  <a:srgbClr val="000000"/>
                </a:solidFill>
                <a:latin typeface="Arial"/>
                <a:ea typeface="Arial"/>
                <a:cs typeface="Arial"/>
                <a:sym typeface="Arial"/>
              </a:rPr>
              <a:t>BGMの印象と店舗（空間）の印象の一致することで、売上につながると考える。</a:t>
            </a:r>
            <a:endParaRPr/>
          </a:p>
        </p:txBody>
      </p:sp>
      <p:sp>
        <p:nvSpPr>
          <p:cNvPr id="658" name="Google Shape;658;p65"/>
          <p:cNvSpPr/>
          <p:nvPr/>
        </p:nvSpPr>
        <p:spPr>
          <a:xfrm flipH="1">
            <a:off x="111125" y="2962275"/>
            <a:ext cx="2133600" cy="960438"/>
          </a:xfrm>
          <a:prstGeom prst="wedgeEllipseCallout">
            <a:avLst>
              <a:gd name="adj1" fmla="val -43750"/>
              <a:gd name="adj2" fmla="val 70000"/>
            </a:avLst>
          </a:prstGeom>
          <a:solidFill>
            <a:srgbClr val="CCFFCC"/>
          </a:solidFill>
          <a:ln w="9525" cap="flat" cmpd="sng">
            <a:solidFill>
              <a:srgbClr val="339966"/>
            </a:solidFill>
            <a:prstDash val="solid"/>
            <a:miter lim="800000"/>
            <a:headEnd type="none" w="sm" len="sm"/>
            <a:tailEnd type="none" w="sm" len="sm"/>
          </a:ln>
        </p:spPr>
        <p:txBody>
          <a:bodyPr spcFirstLastPara="1" wrap="square" lIns="90150" tIns="46975" rIns="90150" bIns="46975" anchor="ctr" anchorCtr="0">
            <a:noAutofit/>
          </a:bodyPr>
          <a:lstStyle/>
          <a:p>
            <a:pPr marL="0" marR="0" lvl="0" indent="0" algn="ctr" rtl="0">
              <a:spcBef>
                <a:spcPts val="0"/>
              </a:spcBef>
              <a:spcAft>
                <a:spcPts val="0"/>
              </a:spcAft>
              <a:buNone/>
            </a:pPr>
            <a:r>
              <a:rPr lang="ja-JP" sz="1400">
                <a:solidFill>
                  <a:srgbClr val="000000"/>
                </a:solidFill>
                <a:latin typeface="Arial"/>
                <a:ea typeface="Arial"/>
                <a:cs typeface="Arial"/>
                <a:sym typeface="Arial"/>
              </a:rPr>
              <a:t>買回品、最寄品</a:t>
            </a:r>
            <a:endParaRPr/>
          </a:p>
          <a:p>
            <a:pPr marL="0" marR="0" lvl="0" indent="0" algn="ctr" rtl="0">
              <a:spcBef>
                <a:spcPts val="0"/>
              </a:spcBef>
              <a:spcAft>
                <a:spcPts val="0"/>
              </a:spcAft>
              <a:buNone/>
            </a:pPr>
            <a:r>
              <a:rPr lang="ja-JP" sz="1400">
                <a:solidFill>
                  <a:srgbClr val="000000"/>
                </a:solidFill>
                <a:latin typeface="Arial"/>
                <a:ea typeface="Arial"/>
                <a:cs typeface="Arial"/>
                <a:sym typeface="Arial"/>
              </a:rPr>
              <a:t>の視点より</a:t>
            </a:r>
            <a:endParaRPr/>
          </a:p>
        </p:txBody>
      </p:sp>
      <p:sp>
        <p:nvSpPr>
          <p:cNvPr id="659" name="Google Shape;659;p6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35</a:t>
            </a:fld>
            <a:endParaRPr sz="1800" b="0" i="0">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664" name="Google Shape;664;p6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rgbClr val="888888"/>
              </a:buClr>
              <a:buSzPts val="2400"/>
              <a:buFont typeface="Arial"/>
              <a:buNone/>
            </a:pPr>
            <a:fld id="{00000000-1234-1234-1234-123412341234}" type="slidenum">
              <a:rPr lang="en-US" altLang="ja-JP" sz="2400" b="0" i="0">
                <a:solidFill>
                  <a:srgbClr val="888888"/>
                </a:solidFill>
                <a:latin typeface="Calibri"/>
                <a:ea typeface="Calibri"/>
                <a:cs typeface="Calibri"/>
                <a:sym typeface="Calibri"/>
              </a:rPr>
              <a:t>36</a:t>
            </a:fld>
            <a:endParaRPr sz="1800" b="0" i="0">
              <a:solidFill>
                <a:srgbClr val="000000"/>
              </a:solidFill>
              <a:latin typeface="Arial"/>
              <a:ea typeface="Arial"/>
              <a:cs typeface="Arial"/>
              <a:sym typeface="Arial"/>
            </a:endParaRPr>
          </a:p>
        </p:txBody>
      </p:sp>
      <p:sp>
        <p:nvSpPr>
          <p:cNvPr id="665" name="Google Shape;665;p66"/>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仮説導出</a:t>
            </a:r>
            <a:r>
              <a:rPr lang="ja-JP" sz="4400">
                <a:latin typeface="Calibri"/>
                <a:ea typeface="Calibri"/>
                <a:cs typeface="Calibri"/>
                <a:sym typeface="Calibri"/>
              </a:rPr>
              <a:t>まとめ</a:t>
            </a:r>
            <a:endParaRPr/>
          </a:p>
        </p:txBody>
      </p:sp>
      <p:grpSp>
        <p:nvGrpSpPr>
          <p:cNvPr id="666" name="Google Shape;666;p66"/>
          <p:cNvGrpSpPr/>
          <p:nvPr/>
        </p:nvGrpSpPr>
        <p:grpSpPr>
          <a:xfrm>
            <a:off x="986725" y="3326900"/>
            <a:ext cx="9983984" cy="1501798"/>
            <a:chOff x="0" y="0"/>
            <a:chExt cx="9984982" cy="1501348"/>
          </a:xfrm>
        </p:grpSpPr>
        <p:sp>
          <p:nvSpPr>
            <p:cNvPr id="667" name="Google Shape;667;p66"/>
            <p:cNvSpPr/>
            <p:nvPr/>
          </p:nvSpPr>
          <p:spPr>
            <a:xfrm>
              <a:off x="0" y="0"/>
              <a:ext cx="3753370" cy="1501348"/>
            </a:xfrm>
            <a:prstGeom prst="chevron">
              <a:avLst>
                <a:gd name="adj" fmla="val 50000"/>
              </a:avLst>
            </a:prstGeom>
            <a:solidFill>
              <a:srgbClr val="599BD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668" name="Google Shape;668;p66"/>
            <p:cNvSpPr/>
            <p:nvPr/>
          </p:nvSpPr>
          <p:spPr>
            <a:xfrm>
              <a:off x="750674" y="0"/>
              <a:ext cx="2252022" cy="1501348"/>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4800">
                  <a:solidFill>
                    <a:srgbClr val="FFFFFF"/>
                  </a:solidFill>
                  <a:latin typeface="Arial"/>
                  <a:ea typeface="Arial"/>
                  <a:cs typeface="Arial"/>
                  <a:sym typeface="Arial"/>
                </a:rPr>
                <a:t>BGM</a:t>
              </a:r>
              <a:endParaRPr sz="4800" b="1" i="1">
                <a:solidFill>
                  <a:srgbClr val="FFFFFF"/>
                </a:solidFill>
                <a:latin typeface="Arial"/>
                <a:ea typeface="Arial"/>
                <a:cs typeface="Arial"/>
                <a:sym typeface="Arial"/>
              </a:endParaRPr>
            </a:p>
          </p:txBody>
        </p:sp>
        <p:sp>
          <p:nvSpPr>
            <p:cNvPr id="669" name="Google Shape;669;p66"/>
            <p:cNvSpPr/>
            <p:nvPr/>
          </p:nvSpPr>
          <p:spPr>
            <a:xfrm>
              <a:off x="3110019" y="0"/>
              <a:ext cx="3753370" cy="1501348"/>
            </a:xfrm>
            <a:prstGeom prst="chevron">
              <a:avLst>
                <a:gd name="adj" fmla="val 50000"/>
              </a:avLst>
            </a:prstGeom>
            <a:solidFill>
              <a:srgbClr val="2E75B5"/>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670" name="Google Shape;670;p66"/>
            <p:cNvSpPr/>
            <p:nvPr/>
          </p:nvSpPr>
          <p:spPr>
            <a:xfrm>
              <a:off x="3860693" y="0"/>
              <a:ext cx="2252022" cy="1501348"/>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5600" b="1" i="1">
                  <a:solidFill>
                    <a:srgbClr val="FFFFFF"/>
                  </a:solidFill>
                  <a:latin typeface="Arial"/>
                  <a:ea typeface="Arial"/>
                  <a:cs typeface="Arial"/>
                  <a:sym typeface="Arial"/>
                </a:rPr>
                <a:t>？</a:t>
              </a:r>
              <a:endParaRPr sz="5600" b="1" i="1">
                <a:solidFill>
                  <a:srgbClr val="FFFFFF"/>
                </a:solidFill>
                <a:latin typeface="Arial"/>
                <a:ea typeface="Arial"/>
                <a:cs typeface="Arial"/>
                <a:sym typeface="Arial"/>
              </a:endParaRPr>
            </a:p>
          </p:txBody>
        </p:sp>
        <p:sp>
          <p:nvSpPr>
            <p:cNvPr id="671" name="Google Shape;671;p66"/>
            <p:cNvSpPr/>
            <p:nvPr/>
          </p:nvSpPr>
          <p:spPr>
            <a:xfrm>
              <a:off x="6231612" y="0"/>
              <a:ext cx="3753370" cy="1501348"/>
            </a:xfrm>
            <a:prstGeom prst="chevron">
              <a:avLst>
                <a:gd name="adj" fmla="val 50000"/>
              </a:avLst>
            </a:prstGeom>
            <a:solidFill>
              <a:srgbClr val="1E4E79"/>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672" name="Google Shape;672;p66"/>
            <p:cNvSpPr/>
            <p:nvPr/>
          </p:nvSpPr>
          <p:spPr>
            <a:xfrm>
              <a:off x="6982286" y="0"/>
              <a:ext cx="2252022" cy="1501348"/>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5600" b="1" i="1">
                  <a:solidFill>
                    <a:srgbClr val="FFFFFF"/>
                  </a:solidFill>
                  <a:latin typeface="Arial"/>
                  <a:ea typeface="Arial"/>
                  <a:cs typeface="Arial"/>
                  <a:sym typeface="Arial"/>
                </a:rPr>
                <a:t>売上</a:t>
              </a:r>
              <a:endParaRPr sz="5600" b="1" i="1">
                <a:solidFill>
                  <a:srgbClr val="FFFFFF"/>
                </a:solidFill>
                <a:latin typeface="Arial"/>
                <a:ea typeface="Arial"/>
                <a:cs typeface="Arial"/>
                <a:sym typeface="Arial"/>
              </a:endParaRPr>
            </a:p>
          </p:txBody>
        </p:sp>
      </p:grpSp>
      <p:grpSp>
        <p:nvGrpSpPr>
          <p:cNvPr id="673" name="Google Shape;673;p66"/>
          <p:cNvGrpSpPr/>
          <p:nvPr/>
        </p:nvGrpSpPr>
        <p:grpSpPr>
          <a:xfrm>
            <a:off x="2502154" y="5083166"/>
            <a:ext cx="6808454" cy="1510192"/>
            <a:chOff x="163400" y="2597022"/>
            <a:chExt cx="6807773" cy="1510494"/>
          </a:xfrm>
        </p:grpSpPr>
        <p:sp>
          <p:nvSpPr>
            <p:cNvPr id="674" name="Google Shape;674;p66"/>
            <p:cNvSpPr/>
            <p:nvPr/>
          </p:nvSpPr>
          <p:spPr>
            <a:xfrm>
              <a:off x="163400" y="2597022"/>
              <a:ext cx="3743704" cy="1497481"/>
            </a:xfrm>
            <a:prstGeom prst="chevron">
              <a:avLst>
                <a:gd name="adj" fmla="val 49988"/>
              </a:avLst>
            </a:prstGeom>
            <a:solidFill>
              <a:srgbClr val="5B9BD5"/>
            </a:solidFill>
            <a:ln w="25400" cap="flat" cmpd="sng">
              <a:solidFill>
                <a:srgbClr val="FFFFFF"/>
              </a:solidFill>
              <a:prstDash val="solid"/>
              <a:bevel/>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75" name="Google Shape;675;p66"/>
            <p:cNvSpPr/>
            <p:nvPr/>
          </p:nvSpPr>
          <p:spPr>
            <a:xfrm>
              <a:off x="912141" y="2597022"/>
              <a:ext cx="2246223" cy="1497481"/>
            </a:xfrm>
            <a:prstGeom prst="rect">
              <a:avLst/>
            </a:prstGeom>
            <a:noFill/>
            <a:ln>
              <a:noFill/>
            </a:ln>
          </p:spPr>
          <p:txBody>
            <a:bodyPr spcFirstLastPara="1" wrap="square" lIns="192000" tIns="64000" rIns="64000" bIns="64000" anchor="ctr" anchorCtr="0">
              <a:noAutofit/>
            </a:bodyPr>
            <a:lstStyle/>
            <a:p>
              <a:pPr marL="0" marR="0" lvl="0" indent="0" algn="ctr" rtl="0">
                <a:lnSpc>
                  <a:spcPct val="90000"/>
                </a:lnSpc>
                <a:spcBef>
                  <a:spcPts val="0"/>
                </a:spcBef>
                <a:spcAft>
                  <a:spcPts val="0"/>
                </a:spcAft>
                <a:buNone/>
              </a:pPr>
              <a:r>
                <a:rPr lang="ja-JP" sz="4800">
                  <a:solidFill>
                    <a:srgbClr val="FFFFFF"/>
                  </a:solidFill>
                  <a:latin typeface="Arial"/>
                  <a:ea typeface="Arial"/>
                  <a:cs typeface="Arial"/>
                  <a:sym typeface="Arial"/>
                </a:rPr>
                <a:t>感情</a:t>
              </a:r>
              <a:endParaRPr/>
            </a:p>
          </p:txBody>
        </p:sp>
        <p:sp>
          <p:nvSpPr>
            <p:cNvPr id="676" name="Google Shape;676;p66"/>
            <p:cNvSpPr/>
            <p:nvPr/>
          </p:nvSpPr>
          <p:spPr>
            <a:xfrm>
              <a:off x="3227469" y="2610035"/>
              <a:ext cx="3743704" cy="1497481"/>
            </a:xfrm>
            <a:prstGeom prst="chevron">
              <a:avLst>
                <a:gd name="adj" fmla="val 49988"/>
              </a:avLst>
            </a:prstGeom>
            <a:solidFill>
              <a:srgbClr val="5B9BD5"/>
            </a:solidFill>
            <a:ln w="25400" cap="flat" cmpd="sng">
              <a:solidFill>
                <a:srgbClr val="FFFFFF"/>
              </a:solidFill>
              <a:prstDash val="solid"/>
              <a:bevel/>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77" name="Google Shape;677;p66"/>
            <p:cNvSpPr/>
            <p:nvPr/>
          </p:nvSpPr>
          <p:spPr>
            <a:xfrm>
              <a:off x="3976210" y="2610035"/>
              <a:ext cx="2246223" cy="1497481"/>
            </a:xfrm>
            <a:prstGeom prst="rect">
              <a:avLst/>
            </a:prstGeom>
            <a:noFill/>
            <a:ln>
              <a:noFill/>
            </a:ln>
          </p:spPr>
          <p:txBody>
            <a:bodyPr spcFirstLastPara="1" wrap="square" lIns="192000" tIns="64000" rIns="64000" bIns="64000" anchor="ctr" anchorCtr="0">
              <a:noAutofit/>
            </a:bodyPr>
            <a:lstStyle/>
            <a:p>
              <a:pPr marL="0" marR="0" lvl="0" indent="0" algn="ctr" rtl="0">
                <a:lnSpc>
                  <a:spcPct val="90000"/>
                </a:lnSpc>
                <a:spcBef>
                  <a:spcPts val="0"/>
                </a:spcBef>
                <a:spcAft>
                  <a:spcPts val="0"/>
                </a:spcAft>
                <a:buNone/>
              </a:pPr>
              <a:r>
                <a:rPr lang="ja-JP" sz="4800">
                  <a:solidFill>
                    <a:srgbClr val="FFFFFF"/>
                  </a:solidFill>
                  <a:latin typeface="Arial"/>
                  <a:ea typeface="Arial"/>
                  <a:cs typeface="Arial"/>
                  <a:sym typeface="Arial"/>
                </a:rPr>
                <a:t>視覚</a:t>
              </a:r>
              <a:endParaRPr/>
            </a:p>
          </p:txBody>
        </p:sp>
      </p:grpSp>
      <p:grpSp>
        <p:nvGrpSpPr>
          <p:cNvPr id="678" name="Google Shape;678;p66"/>
          <p:cNvGrpSpPr/>
          <p:nvPr/>
        </p:nvGrpSpPr>
        <p:grpSpPr>
          <a:xfrm rot="-3314600">
            <a:off x="7517812" y="4774893"/>
            <a:ext cx="773465" cy="386561"/>
            <a:chOff x="0" y="0"/>
            <a:chExt cx="607867" cy="470904"/>
          </a:xfrm>
        </p:grpSpPr>
        <p:sp>
          <p:nvSpPr>
            <p:cNvPr id="679" name="Google Shape;679;p66"/>
            <p:cNvSpPr/>
            <p:nvPr/>
          </p:nvSpPr>
          <p:spPr>
            <a:xfrm>
              <a:off x="0" y="0"/>
              <a:ext cx="607867" cy="470904"/>
            </a:xfrm>
            <a:prstGeom prst="rightArrow">
              <a:avLst>
                <a:gd name="adj1" fmla="val 60000"/>
                <a:gd name="adj2" fmla="val 49997"/>
              </a:avLst>
            </a:pr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80" name="Google Shape;680;p66"/>
            <p:cNvSpPr/>
            <p:nvPr/>
          </p:nvSpPr>
          <p:spPr>
            <a:xfrm>
              <a:off x="0" y="94181"/>
              <a:ext cx="466596" cy="282542"/>
            </a:xfrm>
            <a:prstGeom prst="rect">
              <a:avLst/>
            </a:prstGeom>
            <a:solidFill>
              <a:srgbClr val="FF0000"/>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900">
                <a:solidFill>
                  <a:srgbClr val="FFFFFF"/>
                </a:solidFill>
                <a:latin typeface="Arial"/>
                <a:ea typeface="Arial"/>
                <a:cs typeface="Arial"/>
                <a:sym typeface="Arial"/>
              </a:endParaRPr>
            </a:p>
          </p:txBody>
        </p:sp>
      </p:grpSp>
      <p:sp>
        <p:nvSpPr>
          <p:cNvPr id="681" name="Google Shape;681;p66"/>
          <p:cNvSpPr/>
          <p:nvPr/>
        </p:nvSpPr>
        <p:spPr>
          <a:xfrm>
            <a:off x="220425" y="2193988"/>
            <a:ext cx="2076900" cy="1547700"/>
          </a:xfrm>
          <a:prstGeom prst="wedgeRoundRectCallout">
            <a:avLst>
              <a:gd name="adj1" fmla="val 89690"/>
              <a:gd name="adj2" fmla="val 30964"/>
              <a:gd name="adj3" fmla="val 16667"/>
            </a:avLst>
          </a:prstGeom>
          <a:solidFill>
            <a:srgbClr val="D8D8D8"/>
          </a:solidFill>
          <a:ln w="25400" cap="flat" cmpd="sng">
            <a:solidFill>
              <a:srgbClr val="42719B"/>
            </a:solidFill>
            <a:prstDash val="solid"/>
            <a:bevel/>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1800">
                <a:solidFill>
                  <a:schemeClr val="dk1"/>
                </a:solidFill>
                <a:latin typeface="Arial"/>
                <a:ea typeface="Arial"/>
                <a:cs typeface="Arial"/>
                <a:sym typeface="Arial"/>
              </a:rPr>
              <a:t>・テンポ</a:t>
            </a:r>
            <a:endParaRPr sz="1800">
              <a:solidFill>
                <a:schemeClr val="dk1"/>
              </a:solidFill>
              <a:latin typeface="Arial"/>
              <a:ea typeface="Arial"/>
              <a:cs typeface="Arial"/>
              <a:sym typeface="Arial"/>
            </a:endParaRPr>
          </a:p>
          <a:p>
            <a:pPr marL="0" marR="0" lvl="0" indent="0" algn="l" rtl="0">
              <a:spcBef>
                <a:spcPts val="0"/>
              </a:spcBef>
              <a:spcAft>
                <a:spcPts val="0"/>
              </a:spcAft>
              <a:buNone/>
            </a:pPr>
            <a:r>
              <a:rPr lang="ja-JP" sz="1800">
                <a:solidFill>
                  <a:schemeClr val="dk1"/>
                </a:solidFill>
                <a:latin typeface="Arial"/>
                <a:ea typeface="Arial"/>
                <a:cs typeface="Arial"/>
                <a:sym typeface="Arial"/>
              </a:rPr>
              <a:t>・ピッチ（調）</a:t>
            </a:r>
            <a:endParaRPr sz="1800">
              <a:solidFill>
                <a:schemeClr val="dk1"/>
              </a:solidFill>
              <a:latin typeface="Arial"/>
              <a:ea typeface="Arial"/>
              <a:cs typeface="Arial"/>
              <a:sym typeface="Arial"/>
            </a:endParaRPr>
          </a:p>
          <a:p>
            <a:pPr marL="0" marR="0" lvl="0" indent="0" algn="l" rtl="0">
              <a:spcBef>
                <a:spcPts val="0"/>
              </a:spcBef>
              <a:spcAft>
                <a:spcPts val="0"/>
              </a:spcAft>
              <a:buNone/>
            </a:pPr>
            <a:r>
              <a:rPr lang="ja-JP" sz="1800">
                <a:solidFill>
                  <a:schemeClr val="dk1"/>
                </a:solidFill>
                <a:latin typeface="Arial"/>
                <a:ea typeface="Arial"/>
                <a:cs typeface="Arial"/>
                <a:sym typeface="Arial"/>
              </a:rPr>
              <a:t>・テクスチャー</a:t>
            </a:r>
            <a:endParaRPr sz="1800">
              <a:solidFill>
                <a:schemeClr val="dk1"/>
              </a:solidFill>
              <a:latin typeface="Arial"/>
              <a:ea typeface="Arial"/>
              <a:cs typeface="Arial"/>
              <a:sym typeface="Arial"/>
            </a:endParaRPr>
          </a:p>
          <a:p>
            <a:pPr marL="0" marR="0" lvl="0" indent="0" algn="l" rtl="0">
              <a:spcBef>
                <a:spcPts val="0"/>
              </a:spcBef>
              <a:spcAft>
                <a:spcPts val="0"/>
              </a:spcAft>
              <a:buNone/>
            </a:pPr>
            <a:r>
              <a:rPr lang="ja-JP" sz="1800">
                <a:solidFill>
                  <a:schemeClr val="dk1"/>
                </a:solidFill>
                <a:latin typeface="Arial"/>
                <a:ea typeface="Arial"/>
                <a:cs typeface="Arial"/>
                <a:sym typeface="Arial"/>
              </a:rPr>
              <a:t>（音量、楽器）</a:t>
            </a:r>
            <a:endParaRPr sz="1800">
              <a:solidFill>
                <a:schemeClr val="dk1"/>
              </a:solidFill>
              <a:latin typeface="Arial"/>
              <a:ea typeface="Arial"/>
              <a:cs typeface="Arial"/>
              <a:sym typeface="Arial"/>
            </a:endParaRPr>
          </a:p>
        </p:txBody>
      </p:sp>
      <p:sp>
        <p:nvSpPr>
          <p:cNvPr id="682" name="Google Shape;682;p66"/>
          <p:cNvSpPr/>
          <p:nvPr/>
        </p:nvSpPr>
        <p:spPr>
          <a:xfrm>
            <a:off x="150825" y="5628625"/>
            <a:ext cx="2146500" cy="776400"/>
          </a:xfrm>
          <a:prstGeom prst="wedgeRoundRectCallout">
            <a:avLst>
              <a:gd name="adj1" fmla="val 73242"/>
              <a:gd name="adj2" fmla="val -87259"/>
              <a:gd name="adj3" fmla="val 16667"/>
            </a:avLst>
          </a:prstGeom>
          <a:solidFill>
            <a:srgbClr val="D8D8D8"/>
          </a:solidFill>
          <a:ln w="25400" cap="flat" cmpd="sng">
            <a:solidFill>
              <a:srgbClr val="42719B"/>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chemeClr val="dk1"/>
                </a:solidFill>
                <a:latin typeface="Arial"/>
                <a:ea typeface="Arial"/>
                <a:cs typeface="Arial"/>
                <a:sym typeface="Arial"/>
              </a:rPr>
              <a:t>快や楽しさなどの</a:t>
            </a:r>
            <a:endParaRPr sz="1800">
              <a:solidFill>
                <a:schemeClr val="dk1"/>
              </a:solidFill>
              <a:latin typeface="Arial"/>
              <a:ea typeface="Arial"/>
              <a:cs typeface="Arial"/>
              <a:sym typeface="Arial"/>
            </a:endParaRPr>
          </a:p>
          <a:p>
            <a:pPr marL="0" marR="0" lvl="0" indent="0" algn="ctr" rtl="0">
              <a:spcBef>
                <a:spcPts val="0"/>
              </a:spcBef>
              <a:spcAft>
                <a:spcPts val="0"/>
              </a:spcAft>
              <a:buNone/>
            </a:pPr>
            <a:r>
              <a:rPr lang="ja-JP" sz="1800">
                <a:solidFill>
                  <a:schemeClr val="dk1"/>
                </a:solidFill>
                <a:latin typeface="Arial"/>
                <a:ea typeface="Arial"/>
                <a:cs typeface="Arial"/>
                <a:sym typeface="Arial"/>
              </a:rPr>
              <a:t>ポジティブ感情へ</a:t>
            </a:r>
            <a:endParaRPr sz="1800"/>
          </a:p>
        </p:txBody>
      </p:sp>
      <p:sp>
        <p:nvSpPr>
          <p:cNvPr id="683" name="Google Shape;683;p66"/>
          <p:cNvSpPr/>
          <p:nvPr/>
        </p:nvSpPr>
        <p:spPr>
          <a:xfrm>
            <a:off x="9725825" y="5526100"/>
            <a:ext cx="2146500" cy="838200"/>
          </a:xfrm>
          <a:prstGeom prst="wedgeRoundRectCallout">
            <a:avLst>
              <a:gd name="adj1" fmla="val -87025"/>
              <a:gd name="adj2" fmla="val -21952"/>
              <a:gd name="adj3" fmla="val 16667"/>
            </a:avLst>
          </a:prstGeom>
          <a:solidFill>
            <a:srgbClr val="D8D8D8"/>
          </a:solidFill>
          <a:ln w="25400" cap="flat" cmpd="sng">
            <a:solidFill>
              <a:srgbClr val="42719B"/>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chemeClr val="dk1"/>
                </a:solidFill>
                <a:latin typeface="Arial"/>
                <a:ea typeface="Arial"/>
                <a:cs typeface="Arial"/>
                <a:sym typeface="Arial"/>
              </a:rPr>
              <a:t>注視時間の増加、</a:t>
            </a:r>
            <a:endParaRPr sz="1800">
              <a:solidFill>
                <a:schemeClr val="dk1"/>
              </a:solidFill>
              <a:latin typeface="Arial"/>
              <a:ea typeface="Arial"/>
              <a:cs typeface="Arial"/>
              <a:sym typeface="Arial"/>
            </a:endParaRPr>
          </a:p>
          <a:p>
            <a:pPr marL="0" marR="0" lvl="0" indent="0" algn="ctr" rtl="0">
              <a:spcBef>
                <a:spcPts val="0"/>
              </a:spcBef>
              <a:spcAft>
                <a:spcPts val="0"/>
              </a:spcAft>
              <a:buNone/>
            </a:pPr>
            <a:r>
              <a:rPr lang="ja-JP" sz="1800">
                <a:solidFill>
                  <a:schemeClr val="dk1"/>
                </a:solidFill>
                <a:latin typeface="Arial"/>
                <a:ea typeface="Arial"/>
                <a:cs typeface="Arial"/>
                <a:sym typeface="Arial"/>
              </a:rPr>
              <a:t>視野の広がり</a:t>
            </a:r>
            <a:endParaRPr sz="1800">
              <a:solidFill>
                <a:schemeClr val="dk1"/>
              </a:solidFill>
              <a:latin typeface="Arial"/>
              <a:ea typeface="Arial"/>
              <a:cs typeface="Arial"/>
              <a:sym typeface="Arial"/>
            </a:endParaRPr>
          </a:p>
        </p:txBody>
      </p:sp>
      <p:sp>
        <p:nvSpPr>
          <p:cNvPr id="687" name="Google Shape;687;p66"/>
          <p:cNvSpPr/>
          <p:nvPr/>
        </p:nvSpPr>
        <p:spPr>
          <a:xfrm>
            <a:off x="9135250" y="1740500"/>
            <a:ext cx="2506800" cy="1239900"/>
          </a:xfrm>
          <a:prstGeom prst="wedgeRoundRectCallout">
            <a:avLst>
              <a:gd name="adj1" fmla="val -29546"/>
              <a:gd name="adj2" fmla="val 82324"/>
              <a:gd name="adj3" fmla="val 16667"/>
            </a:avLst>
          </a:prstGeom>
          <a:solidFill>
            <a:srgbClr val="D8D8D8"/>
          </a:solidFill>
          <a:ln w="25400" cap="flat" cmpd="sng">
            <a:solidFill>
              <a:srgbClr val="42719B"/>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2400">
                <a:solidFill>
                  <a:schemeClr val="dk1"/>
                </a:solidFill>
                <a:latin typeface="Arial"/>
                <a:ea typeface="Arial"/>
                <a:cs typeface="Arial"/>
                <a:sym typeface="Arial"/>
              </a:rPr>
              <a:t>購買点数の増加</a:t>
            </a:r>
            <a:endParaRPr/>
          </a:p>
        </p:txBody>
      </p:sp>
      <p:sp>
        <p:nvSpPr>
          <p:cNvPr id="689" name="Google Shape;689;p66"/>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36</a:t>
            </a:fld>
            <a:endParaRPr sz="2400" b="1" i="1">
              <a:solidFill>
                <a:srgbClr val="888888"/>
              </a:solidFill>
              <a:latin typeface="Calibri"/>
              <a:ea typeface="Calibri"/>
              <a:cs typeface="Calibri"/>
              <a:sym typeface="Calibri"/>
            </a:endParaRPr>
          </a:p>
        </p:txBody>
      </p:sp>
      <p:sp>
        <p:nvSpPr>
          <p:cNvPr id="690" name="Google Shape;690;p66"/>
          <p:cNvSpPr/>
          <p:nvPr/>
        </p:nvSpPr>
        <p:spPr>
          <a:xfrm rot="4013932">
            <a:off x="3151032" y="4748685"/>
            <a:ext cx="810490" cy="438984"/>
          </a:xfrm>
          <a:prstGeom prst="rightArrow">
            <a:avLst>
              <a:gd name="adj1" fmla="val 60000"/>
              <a:gd name="adj2" fmla="val 49997"/>
            </a:avLst>
          </a:pr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91" name="Google Shape;691;p66"/>
          <p:cNvSpPr/>
          <p:nvPr/>
        </p:nvSpPr>
        <p:spPr>
          <a:xfrm>
            <a:off x="4219501" y="1478550"/>
            <a:ext cx="3753000" cy="1501800"/>
          </a:xfrm>
          <a:prstGeom prst="chevron">
            <a:avLst>
              <a:gd name="adj" fmla="val 50000"/>
            </a:avLst>
          </a:prstGeom>
          <a:solidFill>
            <a:srgbClr val="1E4E79"/>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None/>
            </a:pPr>
            <a:endParaRPr sz="1400" b="1" i="1">
              <a:solidFill>
                <a:srgbClr val="000000"/>
              </a:solidFill>
              <a:latin typeface="Arial"/>
              <a:ea typeface="Arial"/>
              <a:cs typeface="Arial"/>
              <a:sym typeface="Arial"/>
            </a:endParaRPr>
          </a:p>
        </p:txBody>
      </p:sp>
      <p:sp>
        <p:nvSpPr>
          <p:cNvPr id="692" name="Google Shape;692;p66"/>
          <p:cNvSpPr/>
          <p:nvPr/>
        </p:nvSpPr>
        <p:spPr>
          <a:xfrm>
            <a:off x="4970100" y="1478550"/>
            <a:ext cx="2251800" cy="1501800"/>
          </a:xfrm>
          <a:prstGeom prst="rect">
            <a:avLst/>
          </a:prstGeom>
          <a:noFill/>
          <a:ln>
            <a:noFill/>
          </a:ln>
        </p:spPr>
        <p:txBody>
          <a:bodyPr spcFirstLastPara="1" wrap="square" lIns="224025" tIns="74675" rIns="74675" bIns="74675" anchor="ctr" anchorCtr="0">
            <a:noAutofit/>
          </a:bodyPr>
          <a:lstStyle/>
          <a:p>
            <a:pPr marL="0" marR="0" lvl="0" indent="0" algn="ctr" rtl="0">
              <a:lnSpc>
                <a:spcPct val="90000"/>
              </a:lnSpc>
              <a:spcBef>
                <a:spcPts val="0"/>
              </a:spcBef>
              <a:spcAft>
                <a:spcPts val="0"/>
              </a:spcAft>
              <a:buNone/>
            </a:pPr>
            <a:r>
              <a:rPr lang="ja-JP" sz="3600" b="1" i="1">
                <a:solidFill>
                  <a:srgbClr val="FFFFFF"/>
                </a:solidFill>
              </a:rPr>
              <a:t>イメージの想起</a:t>
            </a:r>
            <a:endParaRPr sz="3600" b="1" i="1">
              <a:solidFill>
                <a:srgbClr val="FFFFFF"/>
              </a:solidFill>
              <a:latin typeface="Arial"/>
              <a:ea typeface="Arial"/>
              <a:cs typeface="Arial"/>
              <a:sym typeface="Arial"/>
            </a:endParaRPr>
          </a:p>
        </p:txBody>
      </p:sp>
      <p:grpSp>
        <p:nvGrpSpPr>
          <p:cNvPr id="695" name="Google Shape;695;p66"/>
          <p:cNvGrpSpPr/>
          <p:nvPr/>
        </p:nvGrpSpPr>
        <p:grpSpPr>
          <a:xfrm rot="-3122249">
            <a:off x="3320262" y="2828127"/>
            <a:ext cx="1067795" cy="385018"/>
            <a:chOff x="0" y="0"/>
            <a:chExt cx="607800" cy="471000"/>
          </a:xfrm>
        </p:grpSpPr>
        <p:sp>
          <p:nvSpPr>
            <p:cNvPr id="696" name="Google Shape;696;p66"/>
            <p:cNvSpPr/>
            <p:nvPr/>
          </p:nvSpPr>
          <p:spPr>
            <a:xfrm>
              <a:off x="0" y="0"/>
              <a:ext cx="607800" cy="471000"/>
            </a:xfrm>
            <a:prstGeom prst="rightArrow">
              <a:avLst>
                <a:gd name="adj1" fmla="val 60000"/>
                <a:gd name="adj2" fmla="val 49997"/>
              </a:avLst>
            </a:pr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97" name="Google Shape;697;p66"/>
            <p:cNvSpPr/>
            <p:nvPr/>
          </p:nvSpPr>
          <p:spPr>
            <a:xfrm>
              <a:off x="0" y="94181"/>
              <a:ext cx="466500" cy="282600"/>
            </a:xfrm>
            <a:prstGeom prst="rect">
              <a:avLst/>
            </a:prstGeom>
            <a:solidFill>
              <a:srgbClr val="FF0000"/>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1900">
                <a:solidFill>
                  <a:srgbClr val="FFFFFF"/>
                </a:solidFill>
                <a:latin typeface="Arial"/>
                <a:ea typeface="Arial"/>
                <a:cs typeface="Arial"/>
                <a:sym typeface="Arial"/>
              </a:endParaRPr>
            </a:p>
          </p:txBody>
        </p:sp>
      </p:grpSp>
      <p:sp>
        <p:nvSpPr>
          <p:cNvPr id="698" name="Google Shape;698;p66"/>
          <p:cNvSpPr/>
          <p:nvPr/>
        </p:nvSpPr>
        <p:spPr>
          <a:xfrm rot="4013932">
            <a:off x="7499307" y="2748360"/>
            <a:ext cx="810490" cy="438984"/>
          </a:xfrm>
          <a:prstGeom prst="rightArrow">
            <a:avLst>
              <a:gd name="adj1" fmla="val 60000"/>
              <a:gd name="adj2" fmla="val 49997"/>
            </a:avLst>
          </a:pr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sp>
        <p:nvSpPr>
          <p:cNvPr id="699" name="Google Shape;699;p66"/>
          <p:cNvSpPr txBox="1"/>
          <p:nvPr/>
        </p:nvSpPr>
        <p:spPr>
          <a:xfrm>
            <a:off x="972500" y="4999600"/>
            <a:ext cx="1471500" cy="4581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ja-JP" sz="1800" b="1"/>
              <a:t>仮説導出①</a:t>
            </a:r>
            <a:endParaRPr sz="1800" b="1"/>
          </a:p>
        </p:txBody>
      </p:sp>
      <p:sp>
        <p:nvSpPr>
          <p:cNvPr id="700" name="Google Shape;700;p66"/>
          <p:cNvSpPr txBox="1"/>
          <p:nvPr/>
        </p:nvSpPr>
        <p:spPr>
          <a:xfrm>
            <a:off x="2505113" y="2177900"/>
            <a:ext cx="1506600" cy="3651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ja-JP" sz="1800" b="1"/>
              <a:t>仮説導出②</a:t>
            </a:r>
            <a:endParaRPr sz="1800" b="1"/>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sp>
        <p:nvSpPr>
          <p:cNvPr id="705" name="Google Shape;705;p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rgbClr val="888888"/>
              </a:buClr>
              <a:buSzPts val="2400"/>
              <a:buFont typeface="Arial"/>
              <a:buNone/>
            </a:pPr>
            <a:fld id="{00000000-1234-1234-1234-123412341234}" type="slidenum">
              <a:rPr lang="en-US" altLang="ja-JP" sz="2400" b="0" i="0">
                <a:solidFill>
                  <a:srgbClr val="888888"/>
                </a:solidFill>
                <a:latin typeface="Calibri"/>
                <a:ea typeface="Calibri"/>
                <a:cs typeface="Calibri"/>
                <a:sym typeface="Calibri"/>
              </a:rPr>
              <a:t>37</a:t>
            </a:fld>
            <a:endParaRPr sz="1800" b="0" i="0">
              <a:solidFill>
                <a:srgbClr val="000000"/>
              </a:solidFill>
              <a:latin typeface="Arial"/>
              <a:ea typeface="Arial"/>
              <a:cs typeface="Arial"/>
              <a:sym typeface="Arial"/>
            </a:endParaRPr>
          </a:p>
        </p:txBody>
      </p:sp>
      <p:sp>
        <p:nvSpPr>
          <p:cNvPr id="706" name="Google Shape;706;p67"/>
          <p:cNvSpPr txBox="1">
            <a:spLocks noGrp="1"/>
          </p:cNvSpPr>
          <p:nvPr>
            <p:ph type="title" idx="4294967295"/>
          </p:nvPr>
        </p:nvSpPr>
        <p:spPr>
          <a:xfrm>
            <a:off x="838200" y="112436"/>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4400" b="0" i="0" u="none" strike="noStrike" cap="none" dirty="0">
                <a:solidFill>
                  <a:srgbClr val="000000"/>
                </a:solidFill>
                <a:latin typeface="Calibri"/>
                <a:ea typeface="Calibri"/>
                <a:cs typeface="Calibri"/>
                <a:sym typeface="Calibri"/>
              </a:rPr>
              <a:t>参考文献・URL</a:t>
            </a:r>
            <a:endParaRPr dirty="0"/>
          </a:p>
        </p:txBody>
      </p:sp>
      <p:sp>
        <p:nvSpPr>
          <p:cNvPr id="707" name="Google Shape;707;p67"/>
          <p:cNvSpPr txBox="1">
            <a:spLocks noGrp="1"/>
          </p:cNvSpPr>
          <p:nvPr>
            <p:ph type="body" idx="4294967295"/>
          </p:nvPr>
        </p:nvSpPr>
        <p:spPr>
          <a:xfrm>
            <a:off x="838200" y="1253331"/>
            <a:ext cx="10887075" cy="4351338"/>
          </a:xfrm>
          <a:prstGeom prst="rect">
            <a:avLst/>
          </a:prstGeom>
          <a:noFill/>
          <a:ln>
            <a:noFill/>
          </a:ln>
        </p:spPr>
        <p:txBody>
          <a:bodyPr spcFirstLastPara="1" wrap="square" lIns="91425" tIns="45700" rIns="91425" bIns="45700" anchor="t" anchorCtr="0">
            <a:noAutofit/>
          </a:bodyPr>
          <a:lstStyle/>
          <a:p>
            <a:pPr marL="457200" marR="0" lvl="0" indent="-342900" algn="l" rtl="0">
              <a:spcBef>
                <a:spcPts val="0"/>
              </a:spcBef>
              <a:spcAft>
                <a:spcPts val="0"/>
              </a:spcAft>
              <a:buClr>
                <a:srgbClr val="000000"/>
              </a:buClr>
              <a:buSzPts val="1800"/>
              <a:buFont typeface="Calibri"/>
              <a:buChar char="●"/>
            </a:pPr>
            <a:r>
              <a:rPr lang="ja-JP" sz="1800" b="0" i="0" u="none" strike="noStrike" cap="none" dirty="0">
                <a:solidFill>
                  <a:srgbClr val="000000"/>
                </a:solidFill>
                <a:latin typeface="Calibri"/>
                <a:ea typeface="Calibri"/>
                <a:cs typeface="Calibri"/>
                <a:sym typeface="Calibri"/>
              </a:rPr>
              <a:t>百々尚美（2012）「音のテンポが自律神経系機能へ及ぼす影響」</a:t>
            </a:r>
            <a:endParaRPr dirty="0"/>
          </a:p>
          <a:p>
            <a:pPr marL="457200" marR="0" lvl="0" indent="-342900" algn="l" rtl="0">
              <a:spcBef>
                <a:spcPts val="1000"/>
              </a:spcBef>
              <a:spcAft>
                <a:spcPts val="0"/>
              </a:spcAft>
              <a:buClr>
                <a:srgbClr val="000000"/>
              </a:buClr>
              <a:buSzPts val="1800"/>
              <a:buFont typeface="Arial"/>
              <a:buNone/>
            </a:pPr>
            <a:r>
              <a:rPr lang="ja-JP" sz="1800" b="0" i="0" u="none" strike="noStrike" cap="none" dirty="0">
                <a:solidFill>
                  <a:srgbClr val="000000"/>
                </a:solidFill>
                <a:latin typeface="Calibri"/>
                <a:ea typeface="Calibri"/>
                <a:cs typeface="Calibri"/>
                <a:sym typeface="Calibri"/>
              </a:rPr>
              <a:t>北海道医療大学心理科学部研究紀要</a:t>
            </a:r>
            <a:endParaRPr dirty="0"/>
          </a:p>
          <a:p>
            <a:pPr marL="457200" marR="0" lvl="0" indent="-342900" algn="l" rtl="0">
              <a:spcBef>
                <a:spcPts val="1000"/>
              </a:spcBef>
              <a:spcAft>
                <a:spcPts val="0"/>
              </a:spcAft>
              <a:buClr>
                <a:srgbClr val="000000"/>
              </a:buClr>
              <a:buSzPts val="1800"/>
              <a:buFont typeface="Calibri"/>
              <a:buChar char="●"/>
            </a:pPr>
            <a:r>
              <a:rPr lang="ja-JP" sz="1800" b="0" i="0" u="none" strike="noStrike" cap="none" dirty="0">
                <a:solidFill>
                  <a:srgbClr val="000000"/>
                </a:solidFill>
                <a:latin typeface="Calibri"/>
                <a:ea typeface="Calibri"/>
                <a:cs typeface="Calibri"/>
                <a:sym typeface="Calibri"/>
              </a:rPr>
              <a:t>金子もりの・長谷川千紘・野崎とも子（2017）「日常生活における個人特有のテンポに関する一考察」千葉大学教育学部研究紀要　第65巻</a:t>
            </a:r>
            <a:endParaRPr sz="1800" b="0" i="0" u="none" strike="noStrike" cap="none" dirty="0">
              <a:solidFill>
                <a:srgbClr val="000000"/>
              </a:solidFill>
              <a:latin typeface="Calibri"/>
              <a:ea typeface="Calibri"/>
              <a:cs typeface="Calibri"/>
              <a:sym typeface="Calibri"/>
            </a:endParaRPr>
          </a:p>
          <a:p>
            <a:pPr marL="457200" marR="0" lvl="0" indent="-342900" algn="l" rtl="0">
              <a:spcBef>
                <a:spcPts val="1000"/>
              </a:spcBef>
              <a:spcAft>
                <a:spcPts val="0"/>
              </a:spcAft>
              <a:buClr>
                <a:srgbClr val="000000"/>
              </a:buClr>
              <a:buSzPts val="1800"/>
              <a:buFont typeface="Arial"/>
              <a:buChar char="●"/>
            </a:pPr>
            <a:r>
              <a:rPr lang="ja-JP" sz="1800" b="0" i="0" u="none" strike="noStrike" cap="none" dirty="0">
                <a:solidFill>
                  <a:srgbClr val="000000"/>
                </a:solidFill>
                <a:latin typeface="Calibri"/>
                <a:ea typeface="Calibri"/>
                <a:cs typeface="Calibri"/>
                <a:sym typeface="Calibri"/>
              </a:rPr>
              <a:t>阿部麻美・新垣紀子（2010）「BGMのテンポの違いが作業効率に与える影響」</a:t>
            </a:r>
            <a:endParaRPr sz="1800" b="0" i="0" u="none" strike="noStrike" cap="none" dirty="0">
              <a:solidFill>
                <a:srgbClr val="000000"/>
              </a:solidFill>
              <a:latin typeface="Calibri"/>
              <a:ea typeface="Calibri"/>
              <a:cs typeface="Calibri"/>
              <a:sym typeface="Calibri"/>
            </a:endParaRPr>
          </a:p>
          <a:p>
            <a:pPr marL="457200" marR="0" lvl="0" indent="-342900" algn="l" rtl="0">
              <a:spcBef>
                <a:spcPts val="1000"/>
              </a:spcBef>
              <a:spcAft>
                <a:spcPts val="0"/>
              </a:spcAft>
              <a:buClr>
                <a:srgbClr val="000000"/>
              </a:buClr>
              <a:buSzPts val="1800"/>
              <a:buFont typeface="Calibri"/>
              <a:buChar char="●"/>
            </a:pPr>
            <a:r>
              <a:rPr lang="ja-JP" sz="1800" b="0" i="0" u="none" strike="noStrike" cap="none" dirty="0">
                <a:solidFill>
                  <a:schemeClr val="tx1"/>
                </a:solidFill>
                <a:latin typeface="Calibri"/>
                <a:ea typeface="Calibri"/>
                <a:cs typeface="Calibri"/>
                <a:sym typeface="Calibri"/>
              </a:rPr>
              <a:t> </a:t>
            </a:r>
            <a:r>
              <a:rPr lang="ja-JP" sz="1800" b="0" i="0" u="sng" strike="noStrike" cap="none" dirty="0">
                <a:solidFill>
                  <a:schemeClr val="tx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https://kotobank.jp/word/BGM-119612</a:t>
            </a:r>
            <a:r>
              <a:rPr lang="ja-JP" sz="1800" b="0" i="0" u="none" strike="noStrike" cap="none" dirty="0">
                <a:solidFill>
                  <a:schemeClr val="tx1"/>
                </a:solidFill>
                <a:latin typeface="Calibri"/>
                <a:ea typeface="Calibri"/>
                <a:cs typeface="Calibri"/>
                <a:sym typeface="Calibri"/>
              </a:rPr>
              <a:t>　コトバンク「BGM・覚醒」</a:t>
            </a:r>
            <a:endParaRPr sz="1800" b="0" i="0" u="none" strike="noStrike" cap="none" dirty="0">
              <a:solidFill>
                <a:schemeClr val="tx1"/>
              </a:solidFill>
              <a:latin typeface="Calibri"/>
              <a:ea typeface="Calibri"/>
              <a:cs typeface="Calibri"/>
              <a:sym typeface="Calibri"/>
            </a:endParaRPr>
          </a:p>
          <a:p>
            <a:pPr marL="457200" marR="0" lvl="0" indent="-342900" algn="l" rtl="0">
              <a:spcBef>
                <a:spcPts val="0"/>
              </a:spcBef>
              <a:spcAft>
                <a:spcPts val="0"/>
              </a:spcAft>
              <a:buClr>
                <a:srgbClr val="000000"/>
              </a:buClr>
              <a:buSzPts val="1800"/>
              <a:buFont typeface="Calibri"/>
              <a:buChar char="●"/>
            </a:pPr>
            <a:r>
              <a:rPr lang="ja-JP" sz="1800" b="0" i="0" u="none" strike="noStrike" cap="none" dirty="0">
                <a:solidFill>
                  <a:schemeClr val="tx1"/>
                </a:solidFill>
                <a:latin typeface="Calibri"/>
                <a:ea typeface="Calibri"/>
                <a:cs typeface="Calibri"/>
                <a:sym typeface="Calibri"/>
              </a:rPr>
              <a:t> </a:t>
            </a:r>
            <a:r>
              <a:rPr lang="ja-JP" sz="1800" b="0" i="0" u="sng" strike="noStrike" cap="none" dirty="0">
                <a:solidFill>
                  <a:schemeClr val="tx1"/>
                </a:solidFill>
                <a:latin typeface="Calibri"/>
                <a:ea typeface="Calibri"/>
                <a:cs typeface="Calibri"/>
                <a:sym typeface="Calibri"/>
                <a:hlinkClick r:id="rId4">
                  <a:extLst>
                    <a:ext uri="{A12FA001-AC4F-418D-AE19-62706E023703}">
                      <ahyp:hlinkClr xmlns:ahyp="http://schemas.microsoft.com/office/drawing/2018/hyperlinkcolor" xmlns="" val="tx"/>
                    </a:ext>
                  </a:extLst>
                </a:hlinkClick>
              </a:rPr>
              <a:t>https://www.kyoiku-shuppan.co.jp/textbook/chuu/ongaku/files/2234/0/youso.pdf</a:t>
            </a:r>
            <a:endParaRPr sz="1800" b="0" i="0" u="none" strike="noStrike" cap="none" dirty="0">
              <a:solidFill>
                <a:schemeClr val="tx1"/>
              </a:solidFill>
              <a:latin typeface="Calibri"/>
              <a:ea typeface="Calibri"/>
              <a:cs typeface="Calibri"/>
              <a:sym typeface="Calibri"/>
            </a:endParaRPr>
          </a:p>
          <a:p>
            <a:pPr marL="457200" marR="0" lvl="0" indent="-342900" algn="l" rtl="0">
              <a:spcBef>
                <a:spcPts val="0"/>
              </a:spcBef>
              <a:spcAft>
                <a:spcPts val="0"/>
              </a:spcAft>
              <a:buClr>
                <a:srgbClr val="000000"/>
              </a:buClr>
              <a:buSzPts val="1800"/>
              <a:buFont typeface="Calibri"/>
              <a:buChar char="●"/>
            </a:pPr>
            <a:r>
              <a:rPr lang="ja-JP" sz="1800" b="0" i="0" u="none" strike="noStrike" cap="none" dirty="0">
                <a:solidFill>
                  <a:schemeClr val="tx1"/>
                </a:solidFill>
                <a:latin typeface="Calibri"/>
                <a:ea typeface="Calibri"/>
                <a:cs typeface="Calibri"/>
                <a:sym typeface="Calibri"/>
              </a:rPr>
              <a:t>店舗BGM（2018年6月6日）</a:t>
            </a:r>
            <a:r>
              <a:rPr lang="ja-JP" sz="1800" b="0" i="0" u="sng" strike="noStrike" cap="none" dirty="0">
                <a:solidFill>
                  <a:schemeClr val="tx1"/>
                </a:solidFill>
                <a:latin typeface="Calibri"/>
                <a:ea typeface="Calibri"/>
                <a:cs typeface="Calibri"/>
                <a:sym typeface="Calibri"/>
                <a:hlinkClick r:id="rId5">
                  <a:extLst>
                    <a:ext uri="{A12FA001-AC4F-418D-AE19-62706E023703}">
                      <ahyp:hlinkClr xmlns:ahyp="http://schemas.microsoft.com/office/drawing/2018/hyperlinkcolor" xmlns="" val="tx"/>
                    </a:ext>
                  </a:extLst>
                </a:hlinkClick>
              </a:rPr>
              <a:t>https://www.tenpo.biz/tentsu/simple-bgm</a:t>
            </a:r>
            <a:endParaRPr sz="1800" b="0" i="0" u="none" strike="noStrike" cap="none" dirty="0">
              <a:solidFill>
                <a:schemeClr val="tx1"/>
              </a:solidFill>
              <a:latin typeface="Calibri"/>
              <a:ea typeface="Calibri"/>
              <a:cs typeface="Calibri"/>
              <a:sym typeface="Calibri"/>
            </a:endParaRPr>
          </a:p>
          <a:p>
            <a:pPr marL="457200" marR="0" lvl="0" indent="-342900" algn="l" rtl="0">
              <a:spcBef>
                <a:spcPts val="0"/>
              </a:spcBef>
              <a:spcAft>
                <a:spcPts val="0"/>
              </a:spcAft>
              <a:buClr>
                <a:srgbClr val="000000"/>
              </a:buClr>
              <a:buSzPts val="1800"/>
              <a:buFont typeface="Calibri"/>
              <a:buChar char="●"/>
            </a:pPr>
            <a:r>
              <a:rPr lang="ja-JP" sz="1800" b="0" i="0" u="none" strike="noStrike" cap="none" dirty="0">
                <a:solidFill>
                  <a:schemeClr val="tx1"/>
                </a:solidFill>
                <a:latin typeface="Calibri"/>
                <a:ea typeface="Calibri"/>
                <a:cs typeface="Calibri"/>
                <a:sym typeface="Calibri"/>
              </a:rPr>
              <a:t>山崎 晃男 （2009）音楽と感情についての心理学的研究</a:t>
            </a:r>
            <a:endParaRPr sz="1800" b="0" i="0" u="none" strike="noStrike" cap="none" dirty="0">
              <a:solidFill>
                <a:schemeClr val="tx1"/>
              </a:solidFill>
              <a:latin typeface="Calibri"/>
              <a:ea typeface="Calibri"/>
              <a:cs typeface="Calibri"/>
              <a:sym typeface="Calibri"/>
            </a:endParaRPr>
          </a:p>
          <a:p>
            <a:pPr marL="457200" marR="0" lvl="0" indent="-342900" algn="l" rtl="0">
              <a:spcBef>
                <a:spcPts val="0"/>
              </a:spcBef>
              <a:spcAft>
                <a:spcPts val="0"/>
              </a:spcAft>
              <a:buClr>
                <a:srgbClr val="000000"/>
              </a:buClr>
              <a:buSzPts val="1800"/>
              <a:buFont typeface="Calibri"/>
              <a:buChar char="●"/>
            </a:pPr>
            <a:r>
              <a:rPr lang="ja-JP" sz="1800" b="0" i="0" u="none" strike="noStrike" cap="none" dirty="0">
                <a:solidFill>
                  <a:schemeClr val="tx1"/>
                </a:solidFill>
                <a:latin typeface="Calibri"/>
                <a:ea typeface="Calibri"/>
                <a:cs typeface="Calibri"/>
                <a:sym typeface="Calibri"/>
              </a:rPr>
              <a:t>横山清子・堀池明未・三村健・金牧伸弥・入江義幸・茨木智（2016）コンビニエンスストアを対象とした非計画購買時の行動分析</a:t>
            </a:r>
            <a:endParaRPr sz="1800" b="0" i="0" u="none" strike="noStrike" cap="none" dirty="0">
              <a:solidFill>
                <a:schemeClr val="tx1"/>
              </a:solidFill>
              <a:latin typeface="Calibri"/>
              <a:ea typeface="Calibri"/>
              <a:cs typeface="Calibri"/>
              <a:sym typeface="Calibri"/>
            </a:endParaRPr>
          </a:p>
          <a:p>
            <a:pPr marL="457200" marR="0" lvl="0" indent="-342900" algn="l" rtl="0">
              <a:spcBef>
                <a:spcPts val="0"/>
              </a:spcBef>
              <a:spcAft>
                <a:spcPts val="0"/>
              </a:spcAft>
              <a:buClr>
                <a:srgbClr val="000000"/>
              </a:buClr>
              <a:buSzPts val="1800"/>
              <a:buFont typeface="Calibri"/>
              <a:buChar char="●"/>
            </a:pPr>
            <a:r>
              <a:rPr lang="ja-JP" sz="1800" b="0" i="0" u="none" strike="noStrike" cap="none" dirty="0">
                <a:solidFill>
                  <a:srgbClr val="000000"/>
                </a:solidFill>
                <a:latin typeface="Calibri"/>
                <a:ea typeface="Calibri"/>
                <a:cs typeface="Calibri"/>
                <a:sym typeface="Calibri"/>
              </a:rPr>
              <a:t>北詰恵一・横内俊裕（2014）「大規模小売店舗における商品目視時間・滞留時間と購買率との関係分析」　</a:t>
            </a:r>
            <a:endParaRPr sz="1800" b="0" i="0" u="none" strike="noStrike" cap="none" dirty="0">
              <a:solidFill>
                <a:srgbClr val="000000"/>
              </a:solidFill>
              <a:latin typeface="Calibri"/>
              <a:ea typeface="Calibri"/>
              <a:cs typeface="Calibri"/>
              <a:sym typeface="Calibri"/>
            </a:endParaRPr>
          </a:p>
          <a:p>
            <a:pPr marL="457200" marR="0" lvl="0" indent="-342900" algn="l" rtl="0">
              <a:spcBef>
                <a:spcPts val="0"/>
              </a:spcBef>
              <a:spcAft>
                <a:spcPts val="0"/>
              </a:spcAft>
              <a:buClr>
                <a:srgbClr val="000000"/>
              </a:buClr>
              <a:buSzPts val="1800"/>
              <a:buFont typeface="Calibri"/>
              <a:buChar char="●"/>
            </a:pPr>
            <a:r>
              <a:rPr lang="ja-JP" sz="1800" b="0" i="0" u="none" strike="noStrike" cap="none" dirty="0">
                <a:solidFill>
                  <a:srgbClr val="000000"/>
                </a:solidFill>
                <a:latin typeface="Calibri"/>
                <a:ea typeface="Calibri"/>
                <a:cs typeface="Calibri"/>
                <a:sym typeface="Calibri"/>
              </a:rPr>
              <a:t>森田大英（2006）「非計画購買規定要因の究明」</a:t>
            </a:r>
            <a:endParaRPr sz="1800" b="0" i="0" u="none" strike="noStrike" cap="none" dirty="0">
              <a:solidFill>
                <a:srgbClr val="000000"/>
              </a:solidFill>
              <a:latin typeface="Calibri"/>
              <a:ea typeface="Calibri"/>
              <a:cs typeface="Calibri"/>
              <a:sym typeface="Calibri"/>
            </a:endParaRPr>
          </a:p>
          <a:p>
            <a:pPr marL="457200" marR="0" lvl="0" indent="-342900" algn="l" rtl="0">
              <a:spcBef>
                <a:spcPts val="0"/>
              </a:spcBef>
              <a:spcAft>
                <a:spcPts val="0"/>
              </a:spcAft>
              <a:buClr>
                <a:srgbClr val="000000"/>
              </a:buClr>
              <a:buSzPts val="1800"/>
              <a:buFont typeface="Calibri"/>
              <a:buChar char="●"/>
            </a:pPr>
            <a:r>
              <a:rPr lang="ja-JP" sz="1800" b="0" i="0" u="none" strike="noStrike" cap="none" dirty="0">
                <a:solidFill>
                  <a:srgbClr val="000000"/>
                </a:solidFill>
                <a:latin typeface="Arial"/>
                <a:ea typeface="Arial"/>
                <a:cs typeface="Arial"/>
                <a:sym typeface="Arial"/>
              </a:rPr>
              <a:t>感情に基づく音楽作品検索システムの実現に向けての検討 (佐藤・小川・堀野・北上 2016)</a:t>
            </a:r>
            <a:endParaRPr sz="1800" b="0" i="0" u="none" strike="noStrike" cap="none" dirty="0">
              <a:solidFill>
                <a:srgbClr val="000000"/>
              </a:solidFill>
              <a:latin typeface="Arial"/>
              <a:ea typeface="Arial"/>
              <a:cs typeface="Arial"/>
              <a:sym typeface="Arial"/>
            </a:endParaRPr>
          </a:p>
          <a:p>
            <a:pPr marL="457200" marR="0" lvl="0" indent="-342900" algn="l" rtl="0">
              <a:spcBef>
                <a:spcPts val="0"/>
              </a:spcBef>
              <a:spcAft>
                <a:spcPts val="0"/>
              </a:spcAft>
              <a:buClr>
                <a:srgbClr val="000000"/>
              </a:buClr>
              <a:buSzPts val="1800"/>
              <a:buFont typeface="Calibri"/>
              <a:buChar char="●"/>
            </a:pPr>
            <a:r>
              <a:rPr lang="ja-JP" sz="1800" dirty="0"/>
              <a:t>商業空間の音環境に対する利用者意識に関する研究（荘・木村・唐沢　1999）</a:t>
            </a:r>
            <a:endParaRPr sz="1800" dirty="0"/>
          </a:p>
          <a:p>
            <a:pPr marL="457200" marR="0" lvl="0" indent="-228600" algn="l" rtl="0">
              <a:spcBef>
                <a:spcPts val="0"/>
              </a:spcBef>
              <a:spcAft>
                <a:spcPts val="0"/>
              </a:spcAft>
              <a:buClr>
                <a:srgbClr val="000000"/>
              </a:buClr>
              <a:buSzPts val="1800"/>
              <a:buFont typeface="Calibri"/>
              <a:buNone/>
            </a:pPr>
            <a:endParaRPr sz="1800" b="0" i="0" u="none" strike="noStrike" cap="none" dirty="0">
              <a:solidFill>
                <a:srgbClr val="000000"/>
              </a:solidFill>
              <a:latin typeface="Calibri"/>
              <a:ea typeface="Calibri"/>
              <a:cs typeface="Calibri"/>
              <a:sym typeface="Calibri"/>
            </a:endParaRPr>
          </a:p>
          <a:p>
            <a:pPr marL="457200" marR="0" lvl="0" indent="-228600" algn="l" rtl="0">
              <a:spcBef>
                <a:spcPts val="0"/>
              </a:spcBef>
              <a:spcAft>
                <a:spcPts val="0"/>
              </a:spcAft>
              <a:buClr>
                <a:srgbClr val="000000"/>
              </a:buClr>
              <a:buSzPts val="1800"/>
              <a:buFont typeface="Calibri"/>
              <a:buNone/>
            </a:pPr>
            <a:endParaRPr sz="1800" b="0" i="0" u="none" strike="noStrike" cap="none" dirty="0">
              <a:solidFill>
                <a:srgbClr val="000000"/>
              </a:solidFill>
              <a:latin typeface="Calibri"/>
              <a:ea typeface="Calibri"/>
              <a:cs typeface="Calibri"/>
              <a:sym typeface="Calibri"/>
            </a:endParaRPr>
          </a:p>
          <a:p>
            <a:pPr marL="457200" marR="0" lvl="0" indent="-228600" algn="l" rtl="0">
              <a:spcBef>
                <a:spcPts val="0"/>
              </a:spcBef>
              <a:spcAft>
                <a:spcPts val="0"/>
              </a:spcAft>
              <a:buClr>
                <a:srgbClr val="000000"/>
              </a:buClr>
              <a:buSzPts val="1800"/>
              <a:buFont typeface="Calibri"/>
              <a:buNone/>
            </a:pPr>
            <a:endParaRPr sz="1800" b="0" i="0" u="none" strike="noStrike" cap="none" dirty="0">
              <a:solidFill>
                <a:srgbClr val="000000"/>
              </a:solidFill>
              <a:latin typeface="Calibri"/>
              <a:ea typeface="Calibri"/>
              <a:cs typeface="Calibri"/>
              <a:sym typeface="Calibri"/>
            </a:endParaRPr>
          </a:p>
          <a:p>
            <a:pPr marL="457200" marR="0" lvl="0" indent="-228600" algn="l" rtl="0">
              <a:spcBef>
                <a:spcPts val="0"/>
              </a:spcBef>
              <a:spcAft>
                <a:spcPts val="0"/>
              </a:spcAft>
              <a:buClr>
                <a:srgbClr val="000000"/>
              </a:buClr>
              <a:buSzPts val="1800"/>
              <a:buFont typeface="Calibri"/>
              <a:buNone/>
            </a:pPr>
            <a:endParaRPr sz="1800" b="0" i="0" u="none" strike="noStrike" cap="none" dirty="0">
              <a:solidFill>
                <a:srgbClr val="000000"/>
              </a:solidFill>
              <a:latin typeface="Calibri"/>
              <a:ea typeface="Calibri"/>
              <a:cs typeface="Calibri"/>
              <a:sym typeface="Calibri"/>
            </a:endParaRPr>
          </a:p>
        </p:txBody>
      </p:sp>
      <p:sp>
        <p:nvSpPr>
          <p:cNvPr id="708" name="Google Shape;708;p67"/>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37</a:t>
            </a:fld>
            <a:endParaRPr sz="2400" b="1" i="1">
              <a:solidFill>
                <a:srgbClr val="888888"/>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3" name="Google Shape;713;p6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Clr>
                <a:srgbClr val="888888"/>
              </a:buClr>
              <a:buSzPts val="2400"/>
              <a:buFont typeface="Arial"/>
              <a:buNone/>
            </a:pPr>
            <a:fld id="{00000000-1234-1234-1234-123412341234}" type="slidenum">
              <a:rPr lang="en-US" altLang="ja-JP" sz="2400" b="0" i="0">
                <a:solidFill>
                  <a:srgbClr val="888888"/>
                </a:solidFill>
                <a:latin typeface="Calibri"/>
                <a:ea typeface="Calibri"/>
                <a:cs typeface="Calibri"/>
                <a:sym typeface="Calibri"/>
              </a:rPr>
              <a:t>38</a:t>
            </a:fld>
            <a:endParaRPr sz="1800" b="0" i="0">
              <a:solidFill>
                <a:srgbClr val="000000"/>
              </a:solidFill>
              <a:latin typeface="Arial"/>
              <a:ea typeface="Arial"/>
              <a:cs typeface="Arial"/>
              <a:sym typeface="Arial"/>
            </a:endParaRPr>
          </a:p>
        </p:txBody>
      </p:sp>
      <p:sp>
        <p:nvSpPr>
          <p:cNvPr id="714" name="Google Shape;714;p68"/>
          <p:cNvSpPr txBox="1">
            <a:spLocks noGrp="1"/>
          </p:cNvSpPr>
          <p:nvPr>
            <p:ph type="title" idx="4294967295"/>
          </p:nvPr>
        </p:nvSpPr>
        <p:spPr>
          <a:xfrm>
            <a:off x="608075" y="0"/>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dirty="0">
                <a:solidFill>
                  <a:srgbClr val="000000"/>
                </a:solidFill>
                <a:latin typeface="Calibri"/>
                <a:ea typeface="Calibri"/>
                <a:cs typeface="Calibri"/>
                <a:sym typeface="Calibri"/>
              </a:rPr>
              <a:t>参考文献・URL</a:t>
            </a:r>
            <a:endParaRPr dirty="0"/>
          </a:p>
        </p:txBody>
      </p:sp>
      <p:sp>
        <p:nvSpPr>
          <p:cNvPr id="715" name="Google Shape;715;p68"/>
          <p:cNvSpPr txBox="1">
            <a:spLocks noGrp="1"/>
          </p:cNvSpPr>
          <p:nvPr>
            <p:ph type="body" idx="4294967295"/>
          </p:nvPr>
        </p:nvSpPr>
        <p:spPr>
          <a:xfrm>
            <a:off x="449125" y="993024"/>
            <a:ext cx="11134800" cy="4627500"/>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0"/>
              </a:spcBef>
              <a:spcAft>
                <a:spcPts val="0"/>
              </a:spcAft>
              <a:buClr>
                <a:srgbClr val="000000"/>
              </a:buClr>
              <a:buSzPts val="2000"/>
              <a:buFont typeface="Arial"/>
              <a:buChar char="•"/>
            </a:pPr>
            <a:r>
              <a:rPr lang="ja-JP" sz="2000" b="0" i="0" u="none" strike="noStrike" cap="none" dirty="0">
                <a:solidFill>
                  <a:srgbClr val="000000"/>
                </a:solidFill>
                <a:latin typeface="Calibri"/>
                <a:ea typeface="Calibri"/>
                <a:cs typeface="Calibri"/>
                <a:sym typeface="Calibri"/>
              </a:rPr>
              <a:t>Wikipedia「有効視野」https://ja.wikipedia.org/wiki/%E6%9C%89%E5%8A%B9%E8%A6%96%E9%87%8E</a:t>
            </a:r>
            <a:endParaRPr dirty="0"/>
          </a:p>
          <a:p>
            <a:pPr marL="457200" marR="0" lvl="0" indent="-406400" algn="l" rtl="0">
              <a:lnSpc>
                <a:spcPct val="90000"/>
              </a:lnSpc>
              <a:spcBef>
                <a:spcPts val="1000"/>
              </a:spcBef>
              <a:spcAft>
                <a:spcPts val="0"/>
              </a:spcAft>
              <a:buClr>
                <a:srgbClr val="000000"/>
              </a:buClr>
              <a:buSzPts val="2000"/>
              <a:buFont typeface="Arial"/>
              <a:buChar char="•"/>
            </a:pPr>
            <a:r>
              <a:rPr lang="ja-JP" sz="2000" b="0" i="0" u="none" strike="noStrike" cap="none" dirty="0">
                <a:solidFill>
                  <a:srgbClr val="000000"/>
                </a:solidFill>
                <a:latin typeface="Calibri"/>
                <a:ea typeface="Calibri"/>
                <a:cs typeface="Calibri"/>
                <a:sym typeface="Calibri"/>
              </a:rPr>
              <a:t>野畑友恵・箱田裕司・二瀬由理（2007）「感情喚起による有効視野の縮小」　情報処理学会研究報告</a:t>
            </a:r>
            <a:endParaRPr dirty="0"/>
          </a:p>
          <a:p>
            <a:pPr marL="457200" marR="0" lvl="0" indent="-406400" algn="l" rtl="0">
              <a:lnSpc>
                <a:spcPct val="90000"/>
              </a:lnSpc>
              <a:spcBef>
                <a:spcPts val="1000"/>
              </a:spcBef>
              <a:spcAft>
                <a:spcPts val="0"/>
              </a:spcAft>
              <a:buClr>
                <a:srgbClr val="000000"/>
              </a:buClr>
              <a:buSzPts val="2000"/>
              <a:buFont typeface="Arial"/>
              <a:buChar char="•"/>
            </a:pPr>
            <a:r>
              <a:rPr lang="ja-JP" sz="2000" b="0" i="0" u="none" strike="noStrike" cap="none" dirty="0">
                <a:solidFill>
                  <a:srgbClr val="000000"/>
                </a:solidFill>
                <a:latin typeface="Calibri"/>
                <a:ea typeface="Calibri"/>
                <a:cs typeface="Calibri"/>
                <a:sym typeface="Calibri"/>
              </a:rPr>
              <a:t>菅原大地（2014）「ポジティブ感情による行動拡張効果の検討」　</a:t>
            </a:r>
            <a:endParaRPr sz="2000" b="0" i="0" u="none" strike="noStrike" cap="none" dirty="0">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000"/>
              <a:buFont typeface="Arial"/>
              <a:buChar char="•"/>
            </a:pPr>
            <a:r>
              <a:rPr lang="ja-JP" sz="2000" b="0" i="0" u="none" strike="noStrike" cap="none" dirty="0">
                <a:solidFill>
                  <a:srgbClr val="000000"/>
                </a:solidFill>
                <a:latin typeface="Calibri"/>
                <a:ea typeface="Calibri"/>
                <a:cs typeface="Calibri"/>
                <a:sym typeface="Calibri"/>
              </a:rPr>
              <a:t>Barbara L.Fredrickson(1998)　「What Good Are Positive Emotions?」</a:t>
            </a:r>
            <a:endParaRPr sz="2000" b="0" i="0" u="none" strike="noStrike" cap="none" dirty="0">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000"/>
              <a:buFont typeface="Arial"/>
              <a:buChar char="•"/>
            </a:pPr>
            <a:r>
              <a:rPr lang="ja-JP" sz="2000" b="0" i="0" u="none" strike="noStrike" cap="none" dirty="0">
                <a:solidFill>
                  <a:srgbClr val="000000"/>
                </a:solidFill>
                <a:latin typeface="Calibri"/>
                <a:ea typeface="Calibri"/>
                <a:cs typeface="Calibri"/>
                <a:sym typeface="Calibri"/>
              </a:rPr>
              <a:t>Barbara L.Fredrickson(2001)  「The Role of Positive Emotions in Positive Psychology」</a:t>
            </a:r>
            <a:endParaRPr sz="2000" b="0" i="0" u="none" strike="noStrike" cap="none" dirty="0">
              <a:solidFill>
                <a:srgbClr val="000000"/>
              </a:solidFill>
              <a:latin typeface="Arial"/>
              <a:ea typeface="Arial"/>
              <a:cs typeface="Arial"/>
              <a:sym typeface="Arial"/>
            </a:endParaRPr>
          </a:p>
          <a:p>
            <a:pPr marL="457200" marR="0" lvl="0" indent="-406400" algn="l" rtl="0">
              <a:spcBef>
                <a:spcPts val="0"/>
              </a:spcBef>
              <a:spcAft>
                <a:spcPts val="0"/>
              </a:spcAft>
              <a:buClr>
                <a:srgbClr val="000000"/>
              </a:buClr>
              <a:buSzPts val="2000"/>
              <a:buFont typeface="Calibri"/>
              <a:buChar char="●"/>
            </a:pPr>
            <a:r>
              <a:rPr lang="ja-JP" sz="2000" i="0" u="none" strike="noStrike" cap="none" dirty="0">
                <a:solidFill>
                  <a:srgbClr val="000000"/>
                </a:solidFill>
                <a:latin typeface="Calibri"/>
                <a:ea typeface="Calibri"/>
                <a:cs typeface="Calibri"/>
                <a:sym typeface="Calibri"/>
              </a:rPr>
              <a:t>中野香織（2005）　「ロイヤルティベースの店舗コミュニケーション戦略」　</a:t>
            </a:r>
            <a:endParaRPr dirty="0">
              <a:latin typeface="Calibri"/>
              <a:ea typeface="Calibri"/>
              <a:cs typeface="Calibri"/>
              <a:sym typeface="Calibri"/>
            </a:endParaRPr>
          </a:p>
          <a:p>
            <a:pPr marL="457200" marR="0" lvl="0" indent="-406400" algn="l" rtl="0">
              <a:spcBef>
                <a:spcPts val="0"/>
              </a:spcBef>
              <a:spcAft>
                <a:spcPts val="0"/>
              </a:spcAft>
              <a:buClr>
                <a:srgbClr val="000000"/>
              </a:buClr>
              <a:buSzPts val="2000"/>
              <a:buFont typeface="Arial"/>
              <a:buNone/>
            </a:pPr>
            <a:r>
              <a:rPr lang="ja-JP" sz="2000" dirty="0">
                <a:latin typeface="Calibri"/>
                <a:ea typeface="Calibri"/>
                <a:cs typeface="Calibri"/>
                <a:sym typeface="Calibri"/>
              </a:rPr>
              <a:t>　　</a:t>
            </a:r>
            <a:r>
              <a:rPr lang="ja-JP" sz="2000" i="0" u="none" strike="noStrike" cap="none" dirty="0">
                <a:solidFill>
                  <a:srgbClr val="000000"/>
                </a:solidFill>
                <a:latin typeface="Calibri"/>
                <a:ea typeface="Calibri"/>
                <a:cs typeface="Calibri"/>
                <a:sym typeface="Calibri"/>
              </a:rPr>
              <a:t>早稲田大学商学研究科紀要</a:t>
            </a:r>
            <a:endParaRPr sz="2000" i="0" u="none" strike="noStrike" cap="none" dirty="0">
              <a:solidFill>
                <a:srgbClr val="000000"/>
              </a:solidFill>
              <a:latin typeface="Calibri"/>
              <a:ea typeface="Calibri"/>
              <a:cs typeface="Calibri"/>
              <a:sym typeface="Calibri"/>
            </a:endParaRPr>
          </a:p>
          <a:p>
            <a:pPr marL="457200" marR="0" lvl="0" indent="-406400" algn="l" rtl="0">
              <a:spcBef>
                <a:spcPts val="1000"/>
              </a:spcBef>
              <a:spcAft>
                <a:spcPts val="0"/>
              </a:spcAft>
              <a:buClr>
                <a:srgbClr val="000000"/>
              </a:buClr>
              <a:buSzPts val="2000"/>
              <a:buFont typeface="Calibri"/>
              <a:buChar char="●"/>
            </a:pPr>
            <a:r>
              <a:rPr lang="ja-JP" sz="2000" i="0" u="none" strike="noStrike" cap="none" dirty="0">
                <a:solidFill>
                  <a:srgbClr val="000000"/>
                </a:solidFill>
                <a:latin typeface="Calibri"/>
                <a:ea typeface="Calibri"/>
                <a:cs typeface="Calibri"/>
                <a:sym typeface="Calibri"/>
              </a:rPr>
              <a:t>川田一貴（2001）「スーパーマーケットの売り場における音環境に関する意識調査」</a:t>
            </a:r>
            <a:endParaRPr dirty="0">
              <a:latin typeface="Calibri"/>
              <a:ea typeface="Calibri"/>
              <a:cs typeface="Calibri"/>
              <a:sym typeface="Calibri"/>
            </a:endParaRPr>
          </a:p>
          <a:p>
            <a:pPr marL="457200" marR="0" lvl="0" indent="-406400" algn="l" rtl="0">
              <a:spcBef>
                <a:spcPts val="0"/>
              </a:spcBef>
              <a:spcAft>
                <a:spcPts val="0"/>
              </a:spcAft>
              <a:buClr>
                <a:srgbClr val="000000"/>
              </a:buClr>
              <a:buSzPts val="2000"/>
              <a:buFont typeface="Calibri"/>
              <a:buChar char="●"/>
            </a:pPr>
            <a:r>
              <a:rPr lang="ja-JP" sz="2000" i="0" u="none" strike="noStrike" cap="none" dirty="0">
                <a:solidFill>
                  <a:srgbClr val="000000"/>
                </a:solidFill>
                <a:latin typeface="Calibri"/>
                <a:ea typeface="Calibri"/>
                <a:cs typeface="Calibri"/>
                <a:sym typeface="Calibri"/>
              </a:rPr>
              <a:t>栗林龍馬・入戸野宏（2014）「背景音のテンポが行動ペースに与える効果」</a:t>
            </a:r>
            <a:endParaRPr dirty="0">
              <a:latin typeface="Calibri"/>
              <a:ea typeface="Calibri"/>
              <a:cs typeface="Calibri"/>
              <a:sym typeface="Calibri"/>
            </a:endParaRPr>
          </a:p>
          <a:p>
            <a:pPr marL="457200" marR="0" lvl="0" indent="-406400" algn="l" rtl="0">
              <a:spcBef>
                <a:spcPts val="0"/>
              </a:spcBef>
              <a:spcAft>
                <a:spcPts val="0"/>
              </a:spcAft>
              <a:buClr>
                <a:srgbClr val="000000"/>
              </a:buClr>
              <a:buSzPts val="2000"/>
              <a:buFont typeface="Arial"/>
              <a:buNone/>
            </a:pPr>
            <a:r>
              <a:rPr lang="ja-JP" sz="2000" dirty="0">
                <a:latin typeface="Calibri"/>
                <a:ea typeface="Calibri"/>
                <a:cs typeface="Calibri"/>
                <a:sym typeface="Calibri"/>
              </a:rPr>
              <a:t>　　</a:t>
            </a:r>
            <a:r>
              <a:rPr lang="ja-JP" sz="2000" i="0" u="none" strike="noStrike" cap="none" dirty="0">
                <a:solidFill>
                  <a:srgbClr val="000000"/>
                </a:solidFill>
                <a:latin typeface="Calibri"/>
                <a:ea typeface="Calibri"/>
                <a:cs typeface="Calibri"/>
                <a:sym typeface="Calibri"/>
              </a:rPr>
              <a:t>広島大学大学院総合科学研究科</a:t>
            </a:r>
            <a:endParaRPr dirty="0">
              <a:latin typeface="Calibri"/>
              <a:ea typeface="Calibri"/>
              <a:cs typeface="Calibri"/>
              <a:sym typeface="Calibri"/>
            </a:endParaRPr>
          </a:p>
          <a:p>
            <a:pPr marL="457200" marR="0" lvl="0" indent="-406400" algn="l" rtl="0">
              <a:spcBef>
                <a:spcPts val="0"/>
              </a:spcBef>
              <a:spcAft>
                <a:spcPts val="0"/>
              </a:spcAft>
              <a:buClr>
                <a:srgbClr val="000000"/>
              </a:buClr>
              <a:buSzPts val="2000"/>
              <a:buFont typeface="Calibri"/>
              <a:buChar char="●"/>
            </a:pPr>
            <a:r>
              <a:rPr lang="ja-JP" sz="2000" i="0" u="none" strike="noStrike" cap="none" dirty="0">
                <a:solidFill>
                  <a:srgbClr val="000000"/>
                </a:solidFill>
                <a:latin typeface="Calibri"/>
                <a:ea typeface="Calibri"/>
                <a:cs typeface="Calibri"/>
                <a:sym typeface="Calibri"/>
              </a:rPr>
              <a:t>Milliman （2010）</a:t>
            </a:r>
            <a:endParaRPr dirty="0">
              <a:latin typeface="Calibri"/>
              <a:ea typeface="Calibri"/>
              <a:cs typeface="Calibri"/>
              <a:sym typeface="Calibri"/>
            </a:endParaRPr>
          </a:p>
          <a:p>
            <a:pPr marL="457200" marR="0" lvl="0" indent="-406400" algn="l" rtl="0">
              <a:spcBef>
                <a:spcPts val="0"/>
              </a:spcBef>
              <a:spcAft>
                <a:spcPts val="0"/>
              </a:spcAft>
              <a:buClr>
                <a:srgbClr val="000000"/>
              </a:buClr>
              <a:buSzPts val="2000"/>
              <a:buFont typeface="Arial"/>
              <a:buNone/>
            </a:pPr>
            <a:r>
              <a:rPr lang="ja-JP" sz="2000" i="0" u="none" strike="noStrike" cap="none" dirty="0">
                <a:solidFill>
                  <a:srgbClr val="000000"/>
                </a:solidFill>
                <a:latin typeface="Calibri"/>
                <a:ea typeface="Calibri"/>
                <a:cs typeface="Calibri"/>
                <a:sym typeface="Calibri"/>
              </a:rPr>
              <a:t>「Using Background Music to Affect the behavior of Super market Shoppers」</a:t>
            </a:r>
            <a:endParaRPr lang="en-US" altLang="ja-JP" sz="2000" i="0" u="none" strike="noStrike" cap="none" dirty="0">
              <a:solidFill>
                <a:srgbClr val="000000"/>
              </a:solidFill>
              <a:latin typeface="Calibri"/>
              <a:ea typeface="Calibri"/>
              <a:cs typeface="Calibri"/>
              <a:sym typeface="Calibri"/>
            </a:endParaRPr>
          </a:p>
          <a:p>
            <a:pPr indent="-406400">
              <a:buSzPts val="2000"/>
              <a:buNone/>
            </a:pPr>
            <a:r>
              <a:rPr lang="ja-JP" altLang="en-US" sz="2000" i="0" u="none" strike="noStrike" cap="none" dirty="0">
                <a:solidFill>
                  <a:srgbClr val="000000"/>
                </a:solidFill>
                <a:latin typeface="Calibri"/>
                <a:ea typeface="Calibri"/>
                <a:cs typeface="Calibri"/>
                <a:sym typeface="Calibri"/>
              </a:rPr>
              <a:t>・</a:t>
            </a:r>
            <a:r>
              <a:rPr lang="en-US" altLang="ja-JP" sz="2000" dirty="0">
                <a:latin typeface="Calibri"/>
                <a:ea typeface="Calibri"/>
                <a:cs typeface="Calibri"/>
                <a:sym typeface="Calibri"/>
              </a:rPr>
              <a:t>The Influence of Background Music on Shopping Behavior: Classical Versus Top-Forty Music in a Wine Store-Charles S. </a:t>
            </a:r>
            <a:r>
              <a:rPr lang="en-US" altLang="ja-JP" sz="2000" dirty="0" err="1">
                <a:latin typeface="Calibri"/>
                <a:ea typeface="Calibri"/>
                <a:cs typeface="Calibri"/>
                <a:sym typeface="Calibri"/>
              </a:rPr>
              <a:t>Areni</a:t>
            </a:r>
            <a:r>
              <a:rPr lang="en-US" altLang="ja-JP" sz="2000" dirty="0">
                <a:latin typeface="Calibri"/>
                <a:ea typeface="Calibri"/>
                <a:cs typeface="Calibri"/>
                <a:sym typeface="Calibri"/>
              </a:rPr>
              <a:t> and David Kim 1993</a:t>
            </a:r>
            <a:endParaRPr lang="en-US" altLang="ja-JP" sz="2000" dirty="0"/>
          </a:p>
          <a:p>
            <a:pPr marL="457200" marR="0" lvl="0" indent="-406400" algn="l" rtl="0">
              <a:spcBef>
                <a:spcPts val="0"/>
              </a:spcBef>
              <a:spcAft>
                <a:spcPts val="0"/>
              </a:spcAft>
              <a:buClr>
                <a:srgbClr val="000000"/>
              </a:buClr>
              <a:buSzPts val="2000"/>
              <a:buFont typeface="Arial"/>
              <a:buNone/>
            </a:pPr>
            <a:endParaRPr sz="2000" i="0" u="none" strike="noStrike" cap="none" dirty="0">
              <a:solidFill>
                <a:srgbClr val="000000"/>
              </a:solidFill>
              <a:latin typeface="Calibri"/>
              <a:ea typeface="Calibri"/>
              <a:cs typeface="Calibri"/>
              <a:sym typeface="Calibri"/>
            </a:endParaRPr>
          </a:p>
          <a:p>
            <a:pPr marL="457200" marR="0" lvl="0" indent="-406400" algn="l" rtl="0">
              <a:spcBef>
                <a:spcPts val="0"/>
              </a:spcBef>
              <a:spcAft>
                <a:spcPts val="0"/>
              </a:spcAft>
              <a:buClr>
                <a:srgbClr val="000000"/>
              </a:buClr>
              <a:buSzPts val="2000"/>
              <a:buFont typeface="Arial"/>
              <a:buNone/>
            </a:pPr>
            <a:endParaRPr sz="2000" b="0" i="0" u="none" strike="noStrike" cap="none" dirty="0">
              <a:solidFill>
                <a:srgbClr val="000000"/>
              </a:solidFill>
              <a:latin typeface="Arial"/>
              <a:ea typeface="Arial"/>
              <a:cs typeface="Arial"/>
              <a:sym typeface="Arial"/>
            </a:endParaRPr>
          </a:p>
          <a:p>
            <a:pPr marL="457200" marR="0" lvl="0" indent="-406400" algn="l" rtl="0">
              <a:spcBef>
                <a:spcPts val="0"/>
              </a:spcBef>
              <a:spcAft>
                <a:spcPts val="0"/>
              </a:spcAft>
              <a:buClr>
                <a:srgbClr val="000000"/>
              </a:buClr>
              <a:buSzPts val="2000"/>
              <a:buFont typeface="Arial"/>
              <a:buNone/>
            </a:pPr>
            <a:endParaRPr sz="2000" b="0" i="0" u="none" strike="noStrike" cap="none" dirty="0">
              <a:solidFill>
                <a:srgbClr val="000000"/>
              </a:solidFill>
              <a:latin typeface="Arial"/>
              <a:ea typeface="Arial"/>
              <a:cs typeface="Arial"/>
              <a:sym typeface="Arial"/>
            </a:endParaRPr>
          </a:p>
          <a:p>
            <a:pPr marL="457200" marR="0" lvl="0" indent="-406400" algn="l" rtl="0">
              <a:spcBef>
                <a:spcPts val="0"/>
              </a:spcBef>
              <a:spcAft>
                <a:spcPts val="0"/>
              </a:spcAft>
              <a:buClr>
                <a:srgbClr val="000000"/>
              </a:buClr>
              <a:buSzPts val="2000"/>
              <a:buFont typeface="Arial"/>
              <a:buNone/>
            </a:pPr>
            <a:endParaRPr sz="2000" b="0" i="0" u="none" strike="noStrike" cap="none" dirty="0">
              <a:solidFill>
                <a:srgbClr val="000000"/>
              </a:solidFill>
              <a:latin typeface="Arial"/>
              <a:ea typeface="Arial"/>
              <a:cs typeface="Arial"/>
              <a:sym typeface="Arial"/>
            </a:endParaRPr>
          </a:p>
        </p:txBody>
      </p:sp>
      <p:sp>
        <p:nvSpPr>
          <p:cNvPr id="716" name="Google Shape;716;p68"/>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38</a:t>
            </a:fld>
            <a:endParaRPr sz="2400" b="1" i="1">
              <a:solidFill>
                <a:srgbClr val="888888"/>
              </a:solidFill>
              <a:latin typeface="Calibri"/>
              <a:ea typeface="Calibri"/>
              <a:cs typeface="Calibri"/>
              <a:sym typeface="Calibri"/>
            </a:endParaRPr>
          </a:p>
        </p:txBody>
      </p:sp>
      <p:sp>
        <p:nvSpPr>
          <p:cNvPr id="717" name="Google Shape;717;p68"/>
          <p:cNvSpPr txBox="1"/>
          <p:nvPr/>
        </p:nvSpPr>
        <p:spPr>
          <a:xfrm>
            <a:off x="520150" y="6404634"/>
            <a:ext cx="80904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a:solidFill>
                  <a:srgbClr val="000000"/>
                </a:solidFill>
                <a:latin typeface="Arial"/>
                <a:ea typeface="Arial"/>
                <a:cs typeface="Arial"/>
                <a:sym typeface="Arial"/>
              </a:rPr>
              <a:t>・マーケティングにおける感覚的訴求の効果 朴 宰佑</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21"/>
        <p:cNvGrpSpPr/>
        <p:nvPr/>
      </p:nvGrpSpPr>
      <p:grpSpPr>
        <a:xfrm>
          <a:off x="0" y="0"/>
          <a:ext cx="0" cy="0"/>
          <a:chOff x="0" y="0"/>
          <a:chExt cx="0" cy="0"/>
        </a:xfrm>
      </p:grpSpPr>
      <p:sp>
        <p:nvSpPr>
          <p:cNvPr id="722" name="Google Shape;722;p69"/>
          <p:cNvSpPr txBox="1">
            <a:spLocks noGrp="1"/>
          </p:cNvSpPr>
          <p:nvPr>
            <p:ph type="title" idx="4294967295"/>
          </p:nvPr>
        </p:nvSpPr>
        <p:spPr>
          <a:xfrm>
            <a:off x="831850" y="1709738"/>
            <a:ext cx="10515600" cy="285273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4800" b="1" i="1" u="none" strike="noStrike" cap="none">
                <a:solidFill>
                  <a:srgbClr val="000000"/>
                </a:solidFill>
                <a:latin typeface="Impact"/>
                <a:ea typeface="Impact"/>
                <a:cs typeface="Impact"/>
                <a:sym typeface="Impact"/>
              </a:rPr>
              <a:t>ご清聴ありがとうございました。</a:t>
            </a:r>
            <a:endParaRPr/>
          </a:p>
        </p:txBody>
      </p:sp>
      <p:sp>
        <p:nvSpPr>
          <p:cNvPr id="724" name="Google Shape;724;p69"/>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39</a:t>
            </a:fld>
            <a:endParaRPr sz="2400" b="1" i="1">
              <a:solidFill>
                <a:srgbClr val="888888"/>
              </a:solidFill>
              <a:latin typeface="Calibri"/>
              <a:ea typeface="Calibri"/>
              <a:cs typeface="Calibri"/>
              <a:sym typeface="Calibri"/>
            </a:endParaRPr>
          </a:p>
        </p:txBody>
      </p:sp>
      <p:pic>
        <p:nvPicPr>
          <p:cNvPr id="725" name="Google Shape;725;p69"/>
          <p:cNvPicPr preferRelativeResize="0"/>
          <p:nvPr/>
        </p:nvPicPr>
        <p:blipFill rotWithShape="1">
          <a:blip r:embed="rId3">
            <a:alphaModFix/>
          </a:blip>
          <a:srcRect/>
          <a:stretch/>
        </p:blipFill>
        <p:spPr>
          <a:xfrm>
            <a:off x="0" y="0"/>
            <a:ext cx="3810000" cy="2247900"/>
          </a:xfrm>
          <a:prstGeom prst="rect">
            <a:avLst/>
          </a:prstGeom>
          <a:noFill/>
          <a:ln>
            <a:noFill/>
          </a:ln>
        </p:spPr>
      </p:pic>
      <p:pic>
        <p:nvPicPr>
          <p:cNvPr id="726" name="Google Shape;726;p69"/>
          <p:cNvPicPr preferRelativeResize="0"/>
          <p:nvPr/>
        </p:nvPicPr>
        <p:blipFill rotWithShape="1">
          <a:blip r:embed="rId4">
            <a:alphaModFix/>
          </a:blip>
          <a:srcRect/>
          <a:stretch/>
        </p:blipFill>
        <p:spPr>
          <a:xfrm>
            <a:off x="8382000" y="4610100"/>
            <a:ext cx="3810000" cy="2247900"/>
          </a:xfrm>
          <a:prstGeom prst="rect">
            <a:avLst/>
          </a:prstGeom>
          <a:noFill/>
          <a:ln>
            <a:noFill/>
          </a:ln>
        </p:spPr>
      </p:pic>
      <p:sp>
        <p:nvSpPr>
          <p:cNvPr id="728" name="Google Shape;728;p69"/>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39</a:t>
            </a:fld>
            <a:endParaRPr sz="1800">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0"/>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0" u="none" strike="noStrike" cap="none">
                <a:solidFill>
                  <a:srgbClr val="000000"/>
                </a:solidFill>
                <a:latin typeface="Calibri"/>
                <a:ea typeface="Calibri"/>
                <a:cs typeface="Calibri"/>
                <a:sym typeface="Calibri"/>
              </a:rPr>
              <a:t>はじめ</a:t>
            </a:r>
            <a:r>
              <a:rPr lang="ja-JP" sz="4400" b="1" i="1" u="none" strike="noStrike" cap="none">
                <a:solidFill>
                  <a:srgbClr val="000000"/>
                </a:solidFill>
                <a:latin typeface="Calibri"/>
                <a:ea typeface="Calibri"/>
                <a:cs typeface="Calibri"/>
                <a:sym typeface="Calibri"/>
              </a:rPr>
              <a:t>に</a:t>
            </a:r>
            <a:endParaRPr/>
          </a:p>
        </p:txBody>
      </p:sp>
      <p:sp>
        <p:nvSpPr>
          <p:cNvPr id="204" name="Google Shape;204;p30"/>
          <p:cNvSpPr txBox="1">
            <a:spLocks noGrp="1"/>
          </p:cNvSpPr>
          <p:nvPr>
            <p:ph type="body" idx="4294967295"/>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2400"/>
              <a:buFont typeface="Arial"/>
              <a:buChar char="•"/>
            </a:pPr>
            <a:r>
              <a:rPr lang="ja-JP" sz="2400" b="1" i="0" u="none" strike="noStrike" cap="none">
                <a:solidFill>
                  <a:srgbClr val="000000"/>
                </a:solidFill>
                <a:latin typeface="Calibri"/>
                <a:ea typeface="Calibri"/>
                <a:cs typeface="Calibri"/>
                <a:sym typeface="Calibri"/>
              </a:rPr>
              <a:t>スーパーをはじめ、いろいろなお店に行くと</a:t>
            </a:r>
            <a:endParaRPr/>
          </a:p>
          <a:p>
            <a:pPr marL="228600" marR="0" lvl="0" indent="-228600" algn="l" rtl="0">
              <a:lnSpc>
                <a:spcPct val="90000"/>
              </a:lnSpc>
              <a:spcBef>
                <a:spcPts val="100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　いつも音楽が流れている気がする…</a:t>
            </a:r>
            <a:endParaRPr/>
          </a:p>
        </p:txBody>
      </p:sp>
      <p:pic>
        <p:nvPicPr>
          <p:cNvPr id="205" name="Google Shape;205;p30" descr="è·ç©ã®å¥ã£ãã·ã§ããã³ã°ã«ã¼ãã®ã¤ã©ã¹ã"/>
          <p:cNvPicPr preferRelativeResize="0"/>
          <p:nvPr/>
        </p:nvPicPr>
        <p:blipFill rotWithShape="1">
          <a:blip r:embed="rId3">
            <a:alphaModFix/>
          </a:blip>
          <a:srcRect/>
          <a:stretch/>
        </p:blipFill>
        <p:spPr>
          <a:xfrm>
            <a:off x="8027988" y="3092450"/>
            <a:ext cx="3325812" cy="3325813"/>
          </a:xfrm>
          <a:prstGeom prst="rect">
            <a:avLst/>
          </a:prstGeom>
          <a:noFill/>
          <a:ln>
            <a:noFill/>
          </a:ln>
        </p:spPr>
      </p:pic>
      <p:pic>
        <p:nvPicPr>
          <p:cNvPr id="206" name="Google Shape;206;p30" descr="é³ç¬¦ï¼ã«ã©ãã«ï¼ã®ã¤ã©ã¹ã"/>
          <p:cNvPicPr preferRelativeResize="0"/>
          <p:nvPr/>
        </p:nvPicPr>
        <p:blipFill rotWithShape="1">
          <a:blip r:embed="rId4">
            <a:alphaModFix/>
          </a:blip>
          <a:srcRect/>
          <a:stretch/>
        </p:blipFill>
        <p:spPr>
          <a:xfrm>
            <a:off x="5711825" y="2625725"/>
            <a:ext cx="2128838" cy="2128838"/>
          </a:xfrm>
          <a:prstGeom prst="rect">
            <a:avLst/>
          </a:prstGeom>
          <a:noFill/>
          <a:ln>
            <a:noFill/>
          </a:ln>
        </p:spPr>
      </p:pic>
      <p:sp>
        <p:nvSpPr>
          <p:cNvPr id="207" name="Google Shape;207;p30"/>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u="none" strike="noStrike" cap="none">
                <a:solidFill>
                  <a:srgbClr val="888888"/>
                </a:solidFill>
                <a:latin typeface="Calibri"/>
                <a:ea typeface="Calibri"/>
                <a:cs typeface="Calibri"/>
                <a:sym typeface="Calibri"/>
              </a:rPr>
              <a:t>4</a:t>
            </a:fld>
            <a:endParaRPr sz="2400" b="1" i="1" u="none" strike="noStrike" cap="none">
              <a:solidFill>
                <a:srgbClr val="888888"/>
              </a:solidFill>
              <a:latin typeface="Calibri"/>
              <a:ea typeface="Calibri"/>
              <a:cs typeface="Calibri"/>
              <a:sym typeface="Calibri"/>
            </a:endParaRPr>
          </a:p>
        </p:txBody>
      </p:sp>
      <p:sp>
        <p:nvSpPr>
          <p:cNvPr id="208" name="Google Shape;208;p30"/>
          <p:cNvSpPr/>
          <p:nvPr/>
        </p:nvSpPr>
        <p:spPr>
          <a:xfrm>
            <a:off x="292100" y="2116138"/>
            <a:ext cx="11155363" cy="377031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ja-JP" sz="23900" b="1" i="0" u="none" strike="noStrike" cap="none" dirty="0">
                <a:solidFill>
                  <a:srgbClr val="4472C4"/>
                </a:solidFill>
                <a:latin typeface="Calibri"/>
                <a:ea typeface="Calibri"/>
                <a:cs typeface="Calibri"/>
                <a:sym typeface="Calibri"/>
              </a:rPr>
              <a:t>ＢＧＭ</a:t>
            </a:r>
            <a:endParaRPr sz="1400" b="1" i="0" u="none" strike="noStrike" cap="none" dirty="0">
              <a:solidFill>
                <a:srgbClr val="000000"/>
              </a:solidFill>
              <a:latin typeface="Arial"/>
              <a:ea typeface="Arial"/>
              <a:cs typeface="Arial"/>
              <a:sym typeface="Arial"/>
            </a:endParaRPr>
          </a:p>
        </p:txBody>
      </p:sp>
      <p:sp>
        <p:nvSpPr>
          <p:cNvPr id="209" name="Google Shape;209;p30"/>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4</a:t>
            </a:fld>
            <a:endParaRPr sz="1800">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1"/>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0" u="none" strike="noStrike" cap="none" dirty="0">
                <a:solidFill>
                  <a:srgbClr val="000000"/>
                </a:solidFill>
                <a:latin typeface="Calibri"/>
                <a:ea typeface="Calibri"/>
                <a:cs typeface="Calibri"/>
                <a:sym typeface="Calibri"/>
              </a:rPr>
              <a:t>はじめに</a:t>
            </a:r>
            <a:endParaRPr dirty="0"/>
          </a:p>
        </p:txBody>
      </p:sp>
      <p:sp>
        <p:nvSpPr>
          <p:cNvPr id="215" name="Google Shape;215;p31"/>
          <p:cNvSpPr txBox="1">
            <a:spLocks noGrp="1"/>
          </p:cNvSpPr>
          <p:nvPr>
            <p:ph type="body" idx="4294967295"/>
          </p:nvPr>
        </p:nvSpPr>
        <p:spPr>
          <a:xfrm>
            <a:off x="679450" y="1690688"/>
            <a:ext cx="10918825" cy="448627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rgbClr val="000000"/>
              </a:buClr>
              <a:buSzPts val="2800"/>
              <a:buFont typeface="Arial"/>
              <a:buChar char="•"/>
            </a:pPr>
            <a:r>
              <a:rPr lang="ja-JP" sz="2800" b="1" i="1" u="none" strike="noStrike" cap="none" dirty="0">
                <a:solidFill>
                  <a:srgbClr val="000000"/>
                </a:solidFill>
                <a:latin typeface="Calibri"/>
                <a:ea typeface="Calibri"/>
                <a:cs typeface="Calibri"/>
                <a:sym typeface="Calibri"/>
              </a:rPr>
              <a:t>BGMとは…</a:t>
            </a:r>
            <a:endParaRPr dirty="0"/>
          </a:p>
          <a:p>
            <a:pPr marL="228600" marR="0" lvl="0" indent="-228600" algn="l" rtl="0">
              <a:lnSpc>
                <a:spcPct val="90000"/>
              </a:lnSpc>
              <a:spcBef>
                <a:spcPts val="1000"/>
              </a:spcBef>
              <a:spcAft>
                <a:spcPts val="0"/>
              </a:spcAft>
              <a:buClr>
                <a:srgbClr val="000000"/>
              </a:buClr>
              <a:buSzPts val="2800"/>
              <a:buFont typeface="Arial"/>
              <a:buNone/>
            </a:pPr>
            <a:endParaRPr sz="2800" b="1" i="0" u="none" strike="noStrike" cap="none" dirty="0">
              <a:solidFill>
                <a:srgbClr val="000000"/>
              </a:solidFill>
              <a:latin typeface="Calibri"/>
              <a:ea typeface="Calibri"/>
              <a:cs typeface="Calibri"/>
              <a:sym typeface="Calibri"/>
            </a:endParaRPr>
          </a:p>
          <a:p>
            <a:pPr marL="228600" marR="0" lvl="0" indent="-228600" algn="l" rtl="0">
              <a:lnSpc>
                <a:spcPct val="90000"/>
              </a:lnSpc>
              <a:spcBef>
                <a:spcPts val="1000"/>
              </a:spcBef>
              <a:spcAft>
                <a:spcPts val="0"/>
              </a:spcAft>
              <a:buClr>
                <a:srgbClr val="000000"/>
              </a:buClr>
              <a:buSzPts val="2800"/>
              <a:buFont typeface="Arial"/>
              <a:buNone/>
            </a:pPr>
            <a:endParaRPr sz="2800" b="1" i="1" u="none" strike="noStrike" cap="none" dirty="0">
              <a:solidFill>
                <a:srgbClr val="000000"/>
              </a:solidFill>
              <a:latin typeface="Calibri"/>
              <a:ea typeface="Calibri"/>
              <a:cs typeface="Calibri"/>
              <a:sym typeface="Calibri"/>
            </a:endParaRPr>
          </a:p>
          <a:p>
            <a:pPr marL="228600" marR="0" lvl="0" indent="-228600" algn="l" rtl="0">
              <a:lnSpc>
                <a:spcPct val="90000"/>
              </a:lnSpc>
              <a:spcBef>
                <a:spcPts val="1000"/>
              </a:spcBef>
              <a:spcAft>
                <a:spcPts val="0"/>
              </a:spcAft>
              <a:buClr>
                <a:srgbClr val="000000"/>
              </a:buClr>
              <a:buSzPts val="2800"/>
              <a:buFont typeface="Arial"/>
              <a:buNone/>
            </a:pPr>
            <a:r>
              <a:rPr lang="ja-JP" sz="2800" b="1" i="0" u="none" strike="noStrike" cap="none" dirty="0">
                <a:solidFill>
                  <a:srgbClr val="000000"/>
                </a:solidFill>
                <a:latin typeface="Calibri"/>
                <a:ea typeface="Calibri"/>
                <a:cs typeface="Calibri"/>
                <a:sym typeface="Calibri"/>
              </a:rPr>
              <a:t>特定の空間や映像の</a:t>
            </a:r>
            <a:r>
              <a:rPr lang="ja-JP" sz="2800" b="1" i="0" u="sng" strike="noStrike" cap="none" dirty="0">
                <a:solidFill>
                  <a:schemeClr val="tx1"/>
                </a:solidFill>
                <a:latin typeface="Calibri"/>
                <a:ea typeface="Calibri"/>
                <a:cs typeface="Calibri"/>
                <a:sym typeface="Calibri"/>
                <a:hlinkClick r:id="rId3">
                  <a:extLst>
                    <a:ext uri="{A12FA001-AC4F-418D-AE19-62706E023703}">
                      <ahyp:hlinkClr xmlns:ahyp="http://schemas.microsoft.com/office/drawing/2018/hyperlinkcolor" xmlns="" val="tx"/>
                    </a:ext>
                  </a:extLst>
                </a:hlinkClick>
              </a:rPr>
              <a:t>背景</a:t>
            </a:r>
            <a:r>
              <a:rPr lang="ja-JP" sz="2800" b="1" i="0" u="none" strike="noStrike" cap="none" dirty="0">
                <a:solidFill>
                  <a:srgbClr val="000000"/>
                </a:solidFill>
                <a:latin typeface="Calibri"/>
                <a:ea typeface="Calibri"/>
                <a:cs typeface="Calibri"/>
                <a:sym typeface="Calibri"/>
              </a:rPr>
              <a:t>に小音量で流しておく音楽のこと。これをさらに押し進めて、音楽を環境の一部として機能させようとしたのがブライアン・イーノらによって提唱された</a:t>
            </a:r>
            <a:r>
              <a:rPr lang="ja-JP" sz="2800" b="1" i="0" u="sng" strike="noStrike" cap="none" dirty="0">
                <a:solidFill>
                  <a:schemeClr val="tx1"/>
                </a:solidFill>
                <a:latin typeface="Calibri"/>
                <a:ea typeface="Calibri"/>
                <a:cs typeface="Calibri"/>
                <a:sym typeface="Calibri"/>
                <a:hlinkClick r:id="rId4">
                  <a:extLst>
                    <a:ext uri="{A12FA001-AC4F-418D-AE19-62706E023703}">
                      <ahyp:hlinkClr xmlns:ahyp="http://schemas.microsoft.com/office/drawing/2018/hyperlinkcolor" xmlns="" val="tx"/>
                    </a:ext>
                  </a:extLst>
                </a:hlinkClick>
              </a:rPr>
              <a:t>環境</a:t>
            </a:r>
            <a:r>
              <a:rPr lang="ja-JP" sz="3200" b="1" i="0" u="sng" strike="noStrike" cap="none" dirty="0">
                <a:solidFill>
                  <a:schemeClr val="tx1"/>
                </a:solidFill>
                <a:latin typeface="Calibri"/>
                <a:ea typeface="Calibri"/>
                <a:cs typeface="Calibri"/>
                <a:sym typeface="Calibri"/>
                <a:hlinkClick r:id="rId4">
                  <a:extLst>
                    <a:ext uri="{A12FA001-AC4F-418D-AE19-62706E023703}">
                      <ahyp:hlinkClr xmlns:ahyp="http://schemas.microsoft.com/office/drawing/2018/hyperlinkcolor" xmlns="" val="tx"/>
                    </a:ext>
                  </a:extLst>
                </a:hlinkClick>
              </a:rPr>
              <a:t>音楽</a:t>
            </a:r>
            <a:r>
              <a:rPr lang="ja-JP" sz="2800" b="1" i="0" u="none" strike="noStrike" cap="none" dirty="0">
                <a:solidFill>
                  <a:srgbClr val="000000"/>
                </a:solidFill>
                <a:latin typeface="Calibri"/>
                <a:ea typeface="Calibri"/>
                <a:cs typeface="Calibri"/>
                <a:sym typeface="Calibri"/>
              </a:rPr>
              <a:t>である。</a:t>
            </a:r>
            <a:endParaRPr dirty="0"/>
          </a:p>
          <a:p>
            <a:pPr marL="228600" marR="0" lvl="0" indent="-228600" algn="l" rtl="0">
              <a:lnSpc>
                <a:spcPct val="90000"/>
              </a:lnSpc>
              <a:spcBef>
                <a:spcPts val="1000"/>
              </a:spcBef>
              <a:spcAft>
                <a:spcPts val="0"/>
              </a:spcAft>
              <a:buClr>
                <a:srgbClr val="000000"/>
              </a:buClr>
              <a:buSzPts val="2000"/>
              <a:buFont typeface="Arial"/>
              <a:buNone/>
            </a:pPr>
            <a:endParaRPr sz="2000" b="1" i="1" u="none" strike="noStrike" cap="none" dirty="0">
              <a:solidFill>
                <a:srgbClr val="000000"/>
              </a:solidFill>
              <a:latin typeface="Calibri"/>
              <a:ea typeface="Calibri"/>
              <a:cs typeface="Calibri"/>
              <a:sym typeface="Calibri"/>
            </a:endParaRPr>
          </a:p>
          <a:p>
            <a:pPr marL="228600" marR="0" lvl="0" indent="-228600" algn="l" rtl="0">
              <a:lnSpc>
                <a:spcPct val="90000"/>
              </a:lnSpc>
              <a:spcBef>
                <a:spcPts val="1000"/>
              </a:spcBef>
              <a:spcAft>
                <a:spcPts val="0"/>
              </a:spcAft>
              <a:buClr>
                <a:srgbClr val="000000"/>
              </a:buClr>
              <a:buSzPts val="2000"/>
              <a:buFont typeface="Arial"/>
              <a:buNone/>
            </a:pPr>
            <a:endParaRPr sz="2000" b="1" i="1" u="none" strike="noStrike" cap="none" dirty="0">
              <a:solidFill>
                <a:srgbClr val="000000"/>
              </a:solidFill>
              <a:latin typeface="Calibri"/>
              <a:ea typeface="Calibri"/>
              <a:cs typeface="Calibri"/>
              <a:sym typeface="Calibri"/>
            </a:endParaRPr>
          </a:p>
          <a:p>
            <a:pPr marL="228600" marR="0" lvl="0" indent="-228600" algn="l" rtl="0">
              <a:lnSpc>
                <a:spcPct val="90000"/>
              </a:lnSpc>
              <a:spcBef>
                <a:spcPts val="1000"/>
              </a:spcBef>
              <a:spcAft>
                <a:spcPts val="0"/>
              </a:spcAft>
              <a:buClr>
                <a:srgbClr val="000000"/>
              </a:buClr>
              <a:buSzPts val="2000"/>
              <a:buFont typeface="Arial"/>
              <a:buNone/>
            </a:pPr>
            <a:endParaRPr sz="2000" b="1" i="1" u="none" strike="noStrike" cap="none" dirty="0">
              <a:solidFill>
                <a:srgbClr val="000000"/>
              </a:solidFill>
              <a:latin typeface="Calibri"/>
              <a:ea typeface="Calibri"/>
              <a:cs typeface="Calibri"/>
              <a:sym typeface="Calibri"/>
            </a:endParaRPr>
          </a:p>
          <a:p>
            <a:pPr marL="228600" marR="0" lvl="0" indent="-228600" algn="l" rtl="0">
              <a:lnSpc>
                <a:spcPct val="90000"/>
              </a:lnSpc>
              <a:spcBef>
                <a:spcPts val="1000"/>
              </a:spcBef>
              <a:spcAft>
                <a:spcPts val="0"/>
              </a:spcAft>
              <a:buClr>
                <a:srgbClr val="000000"/>
              </a:buClr>
              <a:buSzPts val="2000"/>
              <a:buFont typeface="Arial"/>
              <a:buNone/>
            </a:pPr>
            <a:r>
              <a:rPr lang="ja-JP" sz="2000" b="1" i="0" u="none" strike="noStrike" cap="none" dirty="0">
                <a:solidFill>
                  <a:srgbClr val="000000"/>
                </a:solidFill>
                <a:latin typeface="Calibri"/>
                <a:ea typeface="Calibri"/>
                <a:cs typeface="Calibri"/>
                <a:sym typeface="Calibri"/>
              </a:rPr>
              <a:t>(引用:</a:t>
            </a:r>
            <a:r>
              <a:rPr lang="ja-JP" sz="2000" b="1" i="0" u="none" strike="noStrike" cap="none" dirty="0">
                <a:solidFill>
                  <a:schemeClr val="tx1"/>
                </a:solidFill>
                <a:latin typeface="Calibri"/>
                <a:ea typeface="Calibri"/>
                <a:cs typeface="Calibri"/>
                <a:sym typeface="Calibri"/>
              </a:rPr>
              <a:t>コトバンク </a:t>
            </a:r>
            <a:r>
              <a:rPr lang="ja-JP" sz="2000" b="1" i="0" u="sng" strike="noStrike" cap="none" dirty="0">
                <a:solidFill>
                  <a:schemeClr val="tx1"/>
                </a:solidFill>
                <a:latin typeface="Calibri"/>
                <a:ea typeface="Calibri"/>
                <a:cs typeface="Calibri"/>
                <a:sym typeface="Calibri"/>
                <a:hlinkClick r:id="rId5">
                  <a:extLst>
                    <a:ext uri="{A12FA001-AC4F-418D-AE19-62706E023703}">
                      <ahyp:hlinkClr xmlns:ahyp="http://schemas.microsoft.com/office/drawing/2018/hyperlinkcolor" xmlns="" val="tx"/>
                    </a:ext>
                  </a:extLst>
                </a:hlinkClick>
              </a:rPr>
              <a:t>https://kotobank.jp/word/BGM-119612</a:t>
            </a:r>
            <a:r>
              <a:rPr lang="ja-JP" sz="2000" b="1" i="0" u="none" strike="noStrike" cap="none" dirty="0">
                <a:solidFill>
                  <a:schemeClr val="tx1"/>
                </a:solidFill>
                <a:latin typeface="Calibri"/>
                <a:ea typeface="Calibri"/>
                <a:cs typeface="Calibri"/>
                <a:sym typeface="Calibri"/>
              </a:rPr>
              <a:t>)</a:t>
            </a:r>
            <a:endParaRPr sz="2800" b="1" i="0" u="none" strike="noStrike" cap="none" dirty="0">
              <a:solidFill>
                <a:schemeClr val="tx1"/>
              </a:solidFill>
              <a:latin typeface="Calibri"/>
              <a:ea typeface="Calibri"/>
              <a:cs typeface="Calibri"/>
              <a:sym typeface="Calibri"/>
            </a:endParaRPr>
          </a:p>
          <a:p>
            <a:pPr marL="228600" marR="0" lvl="0" indent="-228600" algn="l" rtl="0">
              <a:lnSpc>
                <a:spcPct val="90000"/>
              </a:lnSpc>
              <a:spcBef>
                <a:spcPts val="1000"/>
              </a:spcBef>
              <a:spcAft>
                <a:spcPts val="0"/>
              </a:spcAft>
              <a:buClr>
                <a:srgbClr val="000000"/>
              </a:buClr>
              <a:buSzPts val="2000"/>
              <a:buFont typeface="Arial"/>
              <a:buNone/>
            </a:pPr>
            <a:endParaRPr sz="2000" b="1" i="1" u="none" strike="noStrike" cap="none" dirty="0">
              <a:solidFill>
                <a:srgbClr val="000000"/>
              </a:solidFill>
              <a:latin typeface="Calibri"/>
              <a:ea typeface="Calibri"/>
              <a:cs typeface="Calibri"/>
              <a:sym typeface="Calibri"/>
            </a:endParaRPr>
          </a:p>
          <a:p>
            <a:pPr marL="228600" marR="0" lvl="0" indent="-228600" algn="l" rtl="0">
              <a:lnSpc>
                <a:spcPct val="90000"/>
              </a:lnSpc>
              <a:spcBef>
                <a:spcPts val="1000"/>
              </a:spcBef>
              <a:spcAft>
                <a:spcPts val="0"/>
              </a:spcAft>
              <a:buClr>
                <a:srgbClr val="000000"/>
              </a:buClr>
              <a:buSzPts val="2000"/>
              <a:buFont typeface="Arial"/>
              <a:buNone/>
            </a:pPr>
            <a:endParaRPr sz="2000" b="1" i="1" u="none" strike="noStrike" cap="none" dirty="0">
              <a:solidFill>
                <a:srgbClr val="000000"/>
              </a:solidFill>
              <a:latin typeface="Calibri"/>
              <a:ea typeface="Calibri"/>
              <a:cs typeface="Calibri"/>
              <a:sym typeface="Calibri"/>
            </a:endParaRPr>
          </a:p>
          <a:p>
            <a:pPr marL="228600" marR="0" lvl="0" indent="-228600" algn="l" rtl="0">
              <a:lnSpc>
                <a:spcPct val="90000"/>
              </a:lnSpc>
              <a:spcBef>
                <a:spcPts val="1000"/>
              </a:spcBef>
              <a:spcAft>
                <a:spcPts val="0"/>
              </a:spcAft>
              <a:buClr>
                <a:srgbClr val="000000"/>
              </a:buClr>
              <a:buSzPts val="2000"/>
              <a:buFont typeface="Arial"/>
              <a:buNone/>
            </a:pPr>
            <a:endParaRPr sz="2000" b="1" i="1" u="none" strike="noStrike" cap="none" dirty="0">
              <a:solidFill>
                <a:srgbClr val="000000"/>
              </a:solidFill>
              <a:latin typeface="Calibri"/>
              <a:ea typeface="Calibri"/>
              <a:cs typeface="Calibri"/>
              <a:sym typeface="Calibri"/>
            </a:endParaRPr>
          </a:p>
        </p:txBody>
      </p:sp>
      <p:sp>
        <p:nvSpPr>
          <p:cNvPr id="216" name="Google Shape;216;p31"/>
          <p:cNvSpPr/>
          <p:nvPr/>
        </p:nvSpPr>
        <p:spPr>
          <a:xfrm>
            <a:off x="528638" y="2959100"/>
            <a:ext cx="11136312" cy="2130425"/>
          </a:xfrm>
          <a:prstGeom prst="rect">
            <a:avLst/>
          </a:prstGeom>
          <a:noFill/>
          <a:ln w="1905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u="none" strike="noStrike" cap="none">
              <a:solidFill>
                <a:srgbClr val="FFFFFF"/>
              </a:solidFill>
              <a:latin typeface="Arial"/>
              <a:ea typeface="Arial"/>
              <a:cs typeface="Arial"/>
              <a:sym typeface="Arial"/>
            </a:endParaRPr>
          </a:p>
        </p:txBody>
      </p:sp>
      <p:sp>
        <p:nvSpPr>
          <p:cNvPr id="218" name="Google Shape;218;p31"/>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u="none" strike="noStrike" cap="none">
                <a:solidFill>
                  <a:srgbClr val="888888"/>
                </a:solidFill>
                <a:latin typeface="Calibri"/>
                <a:ea typeface="Calibri"/>
                <a:cs typeface="Calibri"/>
                <a:sym typeface="Calibri"/>
              </a:rPr>
              <a:t>5</a:t>
            </a:fld>
            <a:endParaRPr sz="2400" b="1" i="1" u="none" strike="noStrike" cap="none">
              <a:solidFill>
                <a:srgbClr val="888888"/>
              </a:solidFill>
              <a:latin typeface="Calibri"/>
              <a:ea typeface="Calibri"/>
              <a:cs typeface="Calibri"/>
              <a:sym typeface="Calibri"/>
            </a:endParaRPr>
          </a:p>
        </p:txBody>
      </p:sp>
      <p:sp>
        <p:nvSpPr>
          <p:cNvPr id="219" name="Google Shape;219;p31"/>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5</a:t>
            </a:fld>
            <a:endParaRPr sz="1800">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2"/>
          <p:cNvSpPr/>
          <p:nvPr/>
        </p:nvSpPr>
        <p:spPr>
          <a:xfrm flipH="1">
            <a:off x="4297363" y="3016250"/>
            <a:ext cx="3382962" cy="2662238"/>
          </a:xfrm>
          <a:prstGeom prst="triangle">
            <a:avLst>
              <a:gd name="adj" fmla="val 50000"/>
            </a:avLst>
          </a:prstGeom>
          <a:noFill/>
          <a:ln w="9525" cap="flat" cmpd="sng">
            <a:solidFill>
              <a:schemeClr val="l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25" name="Google Shape;225;p32"/>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0" i="0" u="none" strike="noStrike" cap="none">
                <a:solidFill>
                  <a:srgbClr val="000000"/>
                </a:solidFill>
                <a:latin typeface="Calibri"/>
                <a:ea typeface="Calibri"/>
                <a:cs typeface="Calibri"/>
                <a:sym typeface="Calibri"/>
              </a:rPr>
              <a:t>はじめに</a:t>
            </a:r>
            <a:endParaRPr sz="1400" b="0" i="0" u="none" strike="noStrike" cap="none">
              <a:solidFill>
                <a:srgbClr val="000000"/>
              </a:solidFill>
              <a:latin typeface="Arial"/>
              <a:ea typeface="Arial"/>
              <a:cs typeface="Arial"/>
              <a:sym typeface="Arial"/>
            </a:endParaRPr>
          </a:p>
        </p:txBody>
      </p:sp>
      <p:sp>
        <p:nvSpPr>
          <p:cNvPr id="226" name="Google Shape;226;p32"/>
          <p:cNvSpPr/>
          <p:nvPr/>
        </p:nvSpPr>
        <p:spPr>
          <a:xfrm flipH="1">
            <a:off x="3792538" y="2530475"/>
            <a:ext cx="4392612" cy="3311525"/>
          </a:xfrm>
          <a:prstGeom prst="triangle">
            <a:avLst>
              <a:gd name="adj" fmla="val 50000"/>
            </a:avLst>
          </a:prstGeom>
          <a:noFill/>
          <a:ln w="28575" cap="flat" cmpd="sng">
            <a:solidFill>
              <a:schemeClr val="l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27" name="Google Shape;227;p32"/>
          <p:cNvSpPr/>
          <p:nvPr/>
        </p:nvSpPr>
        <p:spPr>
          <a:xfrm>
            <a:off x="5087938" y="2349500"/>
            <a:ext cx="1944687" cy="863600"/>
          </a:xfrm>
          <a:prstGeom prst="flowChartAlternateProcess">
            <a:avLst/>
          </a:prstGeom>
          <a:solidFill>
            <a:srgbClr val="FFCC99"/>
          </a:solidFill>
          <a:ln w="9525" cap="flat" cmpd="sng">
            <a:solidFill>
              <a:schemeClr val="l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28" name="Google Shape;228;p32"/>
          <p:cNvSpPr/>
          <p:nvPr/>
        </p:nvSpPr>
        <p:spPr>
          <a:xfrm>
            <a:off x="7464425" y="5302250"/>
            <a:ext cx="1944688" cy="863600"/>
          </a:xfrm>
          <a:prstGeom prst="flowChartAlternateProcess">
            <a:avLst/>
          </a:prstGeom>
          <a:solidFill>
            <a:srgbClr val="FFFF99"/>
          </a:solidFill>
          <a:ln w="9525" cap="flat" cmpd="sng">
            <a:solidFill>
              <a:schemeClr val="l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29" name="Google Shape;229;p32"/>
          <p:cNvSpPr/>
          <p:nvPr/>
        </p:nvSpPr>
        <p:spPr>
          <a:xfrm>
            <a:off x="2784475" y="5373688"/>
            <a:ext cx="1944688" cy="863600"/>
          </a:xfrm>
          <a:prstGeom prst="flowChartAlternateProcess">
            <a:avLst/>
          </a:prstGeom>
          <a:solidFill>
            <a:srgbClr val="99CCFF"/>
          </a:solidFill>
          <a:ln w="9525" cap="flat" cmpd="sng">
            <a:solidFill>
              <a:schemeClr val="l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30" name="Google Shape;230;p32"/>
          <p:cNvSpPr/>
          <p:nvPr/>
        </p:nvSpPr>
        <p:spPr>
          <a:xfrm>
            <a:off x="5448300" y="2492375"/>
            <a:ext cx="1262063" cy="52387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800" b="0" i="0" u="none" strike="noStrike" cap="none">
                <a:solidFill>
                  <a:srgbClr val="000000"/>
                </a:solidFill>
                <a:latin typeface="Arial"/>
                <a:ea typeface="Arial"/>
                <a:cs typeface="Arial"/>
                <a:sym typeface="Arial"/>
              </a:rPr>
              <a:t>テンポ</a:t>
            </a:r>
            <a:endParaRPr sz="1400" b="0" i="0" u="none" strike="noStrike" cap="none">
              <a:solidFill>
                <a:srgbClr val="000000"/>
              </a:solidFill>
              <a:latin typeface="Arial"/>
              <a:ea typeface="Arial"/>
              <a:cs typeface="Arial"/>
              <a:sym typeface="Arial"/>
            </a:endParaRPr>
          </a:p>
        </p:txBody>
      </p:sp>
      <p:sp>
        <p:nvSpPr>
          <p:cNvPr id="231" name="Google Shape;231;p32"/>
          <p:cNvSpPr/>
          <p:nvPr/>
        </p:nvSpPr>
        <p:spPr>
          <a:xfrm>
            <a:off x="3216275" y="5518150"/>
            <a:ext cx="1262063" cy="52387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800" b="0" i="0" u="none" strike="noStrike" cap="none">
                <a:solidFill>
                  <a:srgbClr val="000000"/>
                </a:solidFill>
                <a:latin typeface="Arial"/>
                <a:ea typeface="Arial"/>
                <a:cs typeface="Arial"/>
                <a:sym typeface="Arial"/>
              </a:rPr>
              <a:t>ピッチ</a:t>
            </a:r>
            <a:endParaRPr sz="1400" b="0" i="0" u="none" strike="noStrike" cap="none">
              <a:solidFill>
                <a:srgbClr val="000000"/>
              </a:solidFill>
              <a:latin typeface="Arial"/>
              <a:ea typeface="Arial"/>
              <a:cs typeface="Arial"/>
              <a:sym typeface="Arial"/>
            </a:endParaRPr>
          </a:p>
        </p:txBody>
      </p:sp>
      <p:sp>
        <p:nvSpPr>
          <p:cNvPr id="232" name="Google Shape;232;p32"/>
          <p:cNvSpPr/>
          <p:nvPr/>
        </p:nvSpPr>
        <p:spPr>
          <a:xfrm>
            <a:off x="7537450" y="5518150"/>
            <a:ext cx="2032000" cy="4619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2400" b="0" i="0" u="none" strike="noStrike" cap="none">
                <a:solidFill>
                  <a:srgbClr val="000000"/>
                </a:solidFill>
                <a:latin typeface="Arial"/>
                <a:ea typeface="Arial"/>
                <a:cs typeface="Arial"/>
                <a:sym typeface="Arial"/>
              </a:rPr>
              <a:t>テクスチャー</a:t>
            </a:r>
            <a:endParaRPr sz="1400" b="0" i="0" u="none" strike="noStrike" cap="none">
              <a:solidFill>
                <a:srgbClr val="000000"/>
              </a:solidFill>
              <a:latin typeface="Arial"/>
              <a:ea typeface="Arial"/>
              <a:cs typeface="Arial"/>
              <a:sym typeface="Arial"/>
            </a:endParaRPr>
          </a:p>
        </p:txBody>
      </p:sp>
      <p:sp>
        <p:nvSpPr>
          <p:cNvPr id="233" name="Google Shape;233;p32"/>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u="none" strike="noStrike" cap="none">
                <a:solidFill>
                  <a:srgbClr val="888888"/>
                </a:solidFill>
                <a:latin typeface="Calibri"/>
                <a:ea typeface="Calibri"/>
                <a:cs typeface="Calibri"/>
                <a:sym typeface="Calibri"/>
              </a:rPr>
              <a:t>6</a:t>
            </a:fld>
            <a:endParaRPr sz="2400" b="1" i="1" u="none" strike="noStrike" cap="none">
              <a:solidFill>
                <a:srgbClr val="888888"/>
              </a:solidFill>
              <a:latin typeface="Calibri"/>
              <a:ea typeface="Calibri"/>
              <a:cs typeface="Calibri"/>
              <a:sym typeface="Calibri"/>
            </a:endParaRPr>
          </a:p>
        </p:txBody>
      </p:sp>
      <p:sp>
        <p:nvSpPr>
          <p:cNvPr id="234" name="Google Shape;234;p32"/>
          <p:cNvSpPr/>
          <p:nvPr/>
        </p:nvSpPr>
        <p:spPr>
          <a:xfrm>
            <a:off x="838200" y="1551000"/>
            <a:ext cx="4175700" cy="479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ja-JP" sz="2800" b="0" i="0" u="none" strike="noStrike" cap="none">
                <a:solidFill>
                  <a:srgbClr val="000000"/>
                </a:solidFill>
                <a:latin typeface="Calibri"/>
                <a:ea typeface="Calibri"/>
                <a:cs typeface="Calibri"/>
                <a:sym typeface="Calibri"/>
              </a:rPr>
              <a:t>BGM（音楽の構成要素）</a:t>
            </a:r>
            <a:endParaRPr sz="2800" b="0" i="0" u="none" strike="noStrike" cap="none">
              <a:solidFill>
                <a:srgbClr val="000000"/>
              </a:solidFill>
              <a:latin typeface="Arial"/>
              <a:ea typeface="Arial"/>
              <a:cs typeface="Arial"/>
              <a:sym typeface="Arial"/>
            </a:endParaRPr>
          </a:p>
        </p:txBody>
      </p:sp>
      <p:sp>
        <p:nvSpPr>
          <p:cNvPr id="235" name="Google Shape;235;p32"/>
          <p:cNvSpPr txBox="1"/>
          <p:nvPr/>
        </p:nvSpPr>
        <p:spPr>
          <a:xfrm>
            <a:off x="3148358" y="6428859"/>
            <a:ext cx="809045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b="0" i="0" u="none" strike="noStrike" cap="none">
                <a:solidFill>
                  <a:srgbClr val="000000"/>
                </a:solidFill>
                <a:latin typeface="Arial"/>
                <a:ea typeface="Arial"/>
                <a:cs typeface="Arial"/>
                <a:sym typeface="Arial"/>
              </a:rPr>
              <a:t>マーケティングにおける感覚的訴求の効果 朴 宰佑</a:t>
            </a:r>
            <a:endParaRPr/>
          </a:p>
        </p:txBody>
      </p:sp>
      <p:sp>
        <p:nvSpPr>
          <p:cNvPr id="236" name="Google Shape;236;p32"/>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6</a:t>
            </a:fld>
            <a:endParaRPr sz="1800">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3"/>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0" u="none" strike="noStrike" cap="none">
                <a:solidFill>
                  <a:srgbClr val="000000"/>
                </a:solidFill>
                <a:latin typeface="Calibri"/>
                <a:ea typeface="Calibri"/>
                <a:cs typeface="Calibri"/>
                <a:sym typeface="Calibri"/>
              </a:rPr>
              <a:t>はじめに</a:t>
            </a:r>
            <a:endParaRPr/>
          </a:p>
        </p:txBody>
      </p:sp>
      <p:sp>
        <p:nvSpPr>
          <p:cNvPr id="242" name="Google Shape;242;p33"/>
          <p:cNvSpPr txBox="1">
            <a:spLocks noGrp="1"/>
          </p:cNvSpPr>
          <p:nvPr>
            <p:ph type="body" idx="4294967295"/>
          </p:nvPr>
        </p:nvSpPr>
        <p:spPr>
          <a:xfrm>
            <a:off x="838200" y="1563688"/>
            <a:ext cx="10220325" cy="250666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・「人間の聴覚の特性上、我々は意識的、無意識的に</a:t>
            </a:r>
            <a:endParaRPr/>
          </a:p>
          <a:p>
            <a:pPr marL="0" marR="0" lvl="0" indent="0" algn="l" rtl="0">
              <a:lnSpc>
                <a:spcPct val="90000"/>
              </a:lnSpc>
              <a:spcBef>
                <a:spcPts val="100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　これらの音に曝されることは避けられない。」</a:t>
            </a:r>
            <a:endParaRPr/>
          </a:p>
          <a:p>
            <a:pPr marL="0" marR="0" lvl="0" indent="0" algn="l" rtl="0">
              <a:lnSpc>
                <a:spcPct val="90000"/>
              </a:lnSpc>
              <a:spcBef>
                <a:spcPts val="1000"/>
              </a:spcBef>
              <a:spcAft>
                <a:spcPts val="0"/>
              </a:spcAft>
              <a:buClr>
                <a:srgbClr val="000000"/>
              </a:buClr>
              <a:buSzPts val="2400"/>
              <a:buFont typeface="Arial"/>
              <a:buNone/>
            </a:pPr>
            <a:endParaRPr sz="2400" b="1"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400"/>
              <a:buFont typeface="Arial"/>
              <a:buNone/>
            </a:pPr>
            <a:r>
              <a:rPr lang="ja-JP" sz="2400" b="1" i="0" u="none" strike="noStrike" cap="none">
                <a:solidFill>
                  <a:srgbClr val="000000"/>
                </a:solidFill>
                <a:latin typeface="Calibri"/>
                <a:ea typeface="Calibri"/>
                <a:cs typeface="Calibri"/>
                <a:sym typeface="Calibri"/>
              </a:rPr>
              <a:t>・「売り場において最も利用者に意識されている音はBGMである」</a:t>
            </a:r>
            <a:endParaRPr sz="2400" b="1"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1800"/>
              <a:buFont typeface="Arial"/>
              <a:buNone/>
            </a:pPr>
            <a:r>
              <a:rPr lang="ja-JP" sz="1800" b="1" i="0" u="none" strike="noStrike" cap="none">
                <a:solidFill>
                  <a:srgbClr val="000000"/>
                </a:solidFill>
                <a:latin typeface="Calibri"/>
                <a:ea typeface="Calibri"/>
                <a:cs typeface="Calibri"/>
                <a:sym typeface="Calibri"/>
              </a:rPr>
              <a:t>　　(引用:スーパーマーケットの売り場における音環境に関する意識調査-川田一貴 2001)</a:t>
            </a:r>
            <a:endParaRPr sz="3200" b="1"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0" marR="0" lvl="0" indent="0" algn="l" rtl="0">
              <a:lnSpc>
                <a:spcPct val="90000"/>
              </a:lnSpc>
              <a:spcBef>
                <a:spcPts val="1000"/>
              </a:spcBef>
              <a:spcAft>
                <a:spcPts val="0"/>
              </a:spcAft>
              <a:buClr>
                <a:srgbClr val="000000"/>
              </a:buClr>
              <a:buSzPts val="2400"/>
              <a:buFont typeface="Arial"/>
              <a:buNone/>
            </a:pPr>
            <a:endParaRPr sz="2400" b="1" i="0" u="none" strike="noStrike" cap="none">
              <a:solidFill>
                <a:srgbClr val="000000"/>
              </a:solidFill>
              <a:latin typeface="Calibri"/>
              <a:ea typeface="Calibri"/>
              <a:cs typeface="Calibri"/>
              <a:sym typeface="Calibri"/>
            </a:endParaRPr>
          </a:p>
        </p:txBody>
      </p:sp>
      <p:sp>
        <p:nvSpPr>
          <p:cNvPr id="243" name="Google Shape;243;p33"/>
          <p:cNvSpPr/>
          <p:nvPr/>
        </p:nvSpPr>
        <p:spPr>
          <a:xfrm>
            <a:off x="996950" y="4903788"/>
            <a:ext cx="9699625" cy="90646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ja-JP" sz="2400" b="1">
                <a:solidFill>
                  <a:srgbClr val="000000"/>
                </a:solidFill>
                <a:latin typeface="Arial"/>
                <a:ea typeface="Arial"/>
                <a:cs typeface="Arial"/>
                <a:sym typeface="Arial"/>
              </a:rPr>
              <a:t>売り場におけるコモディティ化が進む近年において、店舗側が商品を買ってもらうためには</a:t>
            </a:r>
            <a:r>
              <a:rPr lang="ja-JP" sz="2400" b="1">
                <a:solidFill>
                  <a:srgbClr val="FF0000"/>
                </a:solidFill>
                <a:latin typeface="Arial"/>
                <a:ea typeface="Arial"/>
                <a:cs typeface="Arial"/>
                <a:sym typeface="Arial"/>
              </a:rPr>
              <a:t>BGM</a:t>
            </a:r>
            <a:r>
              <a:rPr lang="ja-JP" sz="2400" b="1">
                <a:solidFill>
                  <a:srgbClr val="000000"/>
                </a:solidFill>
                <a:latin typeface="Arial"/>
                <a:ea typeface="Arial"/>
                <a:cs typeface="Arial"/>
                <a:sym typeface="Arial"/>
              </a:rPr>
              <a:t>の重要性が</a:t>
            </a:r>
            <a:r>
              <a:rPr lang="ja-JP" sz="2400" b="1">
                <a:solidFill>
                  <a:srgbClr val="000000"/>
                </a:solidFill>
              </a:rPr>
              <a:t>窺えると</a:t>
            </a:r>
            <a:r>
              <a:rPr lang="ja-JP" sz="2400" b="1">
                <a:solidFill>
                  <a:srgbClr val="000000"/>
                </a:solidFill>
                <a:latin typeface="Arial"/>
                <a:ea typeface="Arial"/>
                <a:cs typeface="Arial"/>
                <a:sym typeface="Arial"/>
              </a:rPr>
              <a:t>いえる。</a:t>
            </a:r>
            <a:endParaRPr sz="2400" b="1">
              <a:solidFill>
                <a:srgbClr val="000000"/>
              </a:solidFill>
              <a:latin typeface="Arial"/>
              <a:ea typeface="Arial"/>
              <a:cs typeface="Arial"/>
              <a:sym typeface="Arial"/>
            </a:endParaRPr>
          </a:p>
        </p:txBody>
      </p:sp>
      <p:sp>
        <p:nvSpPr>
          <p:cNvPr id="244" name="Google Shape;244;p33"/>
          <p:cNvSpPr/>
          <p:nvPr/>
        </p:nvSpPr>
        <p:spPr>
          <a:xfrm>
            <a:off x="5448300" y="4054475"/>
            <a:ext cx="1000125" cy="747713"/>
          </a:xfrm>
          <a:prstGeom prst="downArrow">
            <a:avLst>
              <a:gd name="adj1" fmla="val 50000"/>
              <a:gd name="adj2" fmla="val 50000"/>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i="1">
              <a:solidFill>
                <a:srgbClr val="FFFFFF"/>
              </a:solidFill>
              <a:latin typeface="Arial"/>
              <a:ea typeface="Arial"/>
              <a:cs typeface="Arial"/>
              <a:sym typeface="Arial"/>
            </a:endParaRPr>
          </a:p>
        </p:txBody>
      </p:sp>
      <p:sp>
        <p:nvSpPr>
          <p:cNvPr id="245" name="Google Shape;245;p33"/>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7</a:t>
            </a:fld>
            <a:endParaRPr sz="2400" b="1" i="1">
              <a:solidFill>
                <a:srgbClr val="888888"/>
              </a:solidFill>
              <a:latin typeface="Calibri"/>
              <a:ea typeface="Calibri"/>
              <a:cs typeface="Calibri"/>
              <a:sym typeface="Calibri"/>
            </a:endParaRPr>
          </a:p>
        </p:txBody>
      </p:sp>
      <p:sp>
        <p:nvSpPr>
          <p:cNvPr id="246" name="Google Shape;246;p33"/>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7</a:t>
            </a:fld>
            <a:endParaRPr sz="1800">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4"/>
          <p:cNvSpPr txBox="1">
            <a:spLocks noGrp="1"/>
          </p:cNvSpPr>
          <p:nvPr>
            <p:ph type="title" idx="4294967295"/>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None/>
            </a:pPr>
            <a:r>
              <a:rPr lang="ja-JP" sz="4400" b="1" i="0" u="none" strike="noStrike" cap="none">
                <a:solidFill>
                  <a:srgbClr val="000000"/>
                </a:solidFill>
                <a:latin typeface="Calibri"/>
                <a:ea typeface="Calibri"/>
                <a:cs typeface="Calibri"/>
                <a:sym typeface="Calibri"/>
              </a:rPr>
              <a:t>現状分析</a:t>
            </a:r>
            <a:endParaRPr/>
          </a:p>
        </p:txBody>
      </p:sp>
      <p:sp>
        <p:nvSpPr>
          <p:cNvPr id="252" name="Google Shape;252;p34"/>
          <p:cNvSpPr txBox="1">
            <a:spLocks noGrp="1"/>
          </p:cNvSpPr>
          <p:nvPr>
            <p:ph type="body" idx="4294967295"/>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marR="0" lvl="0" indent="-406400" algn="l" rtl="0">
              <a:lnSpc>
                <a:spcPct val="90000"/>
              </a:lnSpc>
              <a:spcBef>
                <a:spcPts val="0"/>
              </a:spcBef>
              <a:spcAft>
                <a:spcPts val="0"/>
              </a:spcAft>
              <a:buClr>
                <a:srgbClr val="000000"/>
              </a:buClr>
              <a:buSzPts val="2800"/>
              <a:buFont typeface="Arial"/>
              <a:buChar char="•"/>
            </a:pPr>
            <a:r>
              <a:rPr lang="ja-JP" sz="2800" b="1" i="0" u="none" strike="noStrike" cap="none">
                <a:solidFill>
                  <a:srgbClr val="000000"/>
                </a:solidFill>
                <a:latin typeface="Calibri"/>
                <a:ea typeface="Calibri"/>
                <a:cs typeface="Calibri"/>
                <a:sym typeface="Calibri"/>
              </a:rPr>
              <a:t>なぜ店舗でBGMを流している？</a:t>
            </a:r>
            <a:endParaRPr/>
          </a:p>
          <a:p>
            <a:pPr marL="457200" marR="0" lvl="0" indent="-406400" algn="l"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a:t>
            </a:r>
            <a:r>
              <a:rPr lang="ja-JP" sz="2800" b="1" i="0" u="none" strike="noStrike" cap="none">
                <a:solidFill>
                  <a:srgbClr val="FF0000"/>
                </a:solidFill>
                <a:latin typeface="Calibri"/>
                <a:ea typeface="Calibri"/>
                <a:cs typeface="Calibri"/>
                <a:sym typeface="Calibri"/>
              </a:rPr>
              <a:t>雰囲気づくり</a:t>
            </a:r>
            <a:r>
              <a:rPr lang="ja-JP" sz="2800" b="1" i="0" u="none" strike="noStrike" cap="none">
                <a:solidFill>
                  <a:srgbClr val="000000"/>
                </a:solidFill>
                <a:latin typeface="Calibri"/>
                <a:ea typeface="Calibri"/>
                <a:cs typeface="Calibri"/>
                <a:sym typeface="Calibri"/>
              </a:rPr>
              <a:t>のため」</a:t>
            </a:r>
            <a:endParaRPr/>
          </a:p>
          <a:p>
            <a:pPr marL="457200" marR="0" lvl="0" indent="-406400" algn="l"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「店自体の</a:t>
            </a:r>
            <a:r>
              <a:rPr lang="ja-JP" sz="2800" b="1" i="0" u="none" strike="noStrike" cap="none">
                <a:solidFill>
                  <a:srgbClr val="FF0000"/>
                </a:solidFill>
                <a:latin typeface="Calibri"/>
                <a:ea typeface="Calibri"/>
                <a:cs typeface="Calibri"/>
                <a:sym typeface="Calibri"/>
              </a:rPr>
              <a:t>イメージ</a:t>
            </a:r>
            <a:r>
              <a:rPr lang="ja-JP" sz="2800" b="1" i="0" u="none" strike="noStrike" cap="none">
                <a:solidFill>
                  <a:srgbClr val="000000"/>
                </a:solidFill>
                <a:latin typeface="Calibri"/>
                <a:ea typeface="Calibri"/>
                <a:cs typeface="Calibri"/>
                <a:sym typeface="Calibri"/>
              </a:rPr>
              <a:t>を考えて」</a:t>
            </a:r>
            <a:endParaRPr sz="28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a:t>
            </a:r>
            <a:r>
              <a:rPr lang="ja-JP" sz="2800" b="1" i="0" u="none" strike="noStrike" cap="none">
                <a:solidFill>
                  <a:srgbClr val="FF0000"/>
                </a:solidFill>
                <a:latin typeface="Calibri"/>
                <a:ea typeface="Calibri"/>
                <a:cs typeface="Calibri"/>
                <a:sym typeface="Calibri"/>
              </a:rPr>
              <a:t>マスキング効果</a:t>
            </a:r>
            <a:r>
              <a:rPr lang="ja-JP" sz="2800" b="1" i="0" u="none" strike="noStrike" cap="none">
                <a:solidFill>
                  <a:srgbClr val="000000"/>
                </a:solidFill>
                <a:latin typeface="Calibri"/>
                <a:ea typeface="Calibri"/>
                <a:cs typeface="Calibri"/>
                <a:sym typeface="Calibri"/>
              </a:rPr>
              <a:t>を利用するため」など</a:t>
            </a:r>
            <a:endParaRPr sz="28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800"/>
              <a:buFont typeface="Arial"/>
              <a:buNone/>
            </a:pPr>
            <a:endParaRPr sz="2800" b="1" i="0" u="none" strike="noStrike" cap="none">
              <a:solidFill>
                <a:srgbClr val="000000"/>
              </a:solidFill>
              <a:latin typeface="Calibri"/>
              <a:ea typeface="Calibri"/>
              <a:cs typeface="Calibri"/>
              <a:sym typeface="Calibri"/>
            </a:endParaRPr>
          </a:p>
          <a:p>
            <a:pPr marL="457200" marR="0" lvl="0" indent="-406400" algn="l" rtl="0">
              <a:lnSpc>
                <a:spcPct val="90000"/>
              </a:lnSpc>
              <a:spcBef>
                <a:spcPts val="1000"/>
              </a:spcBef>
              <a:spcAft>
                <a:spcPts val="0"/>
              </a:spcAft>
              <a:buClr>
                <a:srgbClr val="000000"/>
              </a:buClr>
              <a:buSzPts val="2800"/>
              <a:buFont typeface="Arial"/>
              <a:buNone/>
            </a:pPr>
            <a:endParaRPr sz="2800" b="1" i="1" u="none" strike="noStrike" cap="none">
              <a:solidFill>
                <a:srgbClr val="000000"/>
              </a:solidFill>
              <a:latin typeface="Calibri"/>
              <a:ea typeface="Calibri"/>
              <a:cs typeface="Calibri"/>
              <a:sym typeface="Calibri"/>
            </a:endParaRPr>
          </a:p>
        </p:txBody>
      </p:sp>
      <p:sp>
        <p:nvSpPr>
          <p:cNvPr id="253" name="Google Shape;253;p34"/>
          <p:cNvSpPr/>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altLang="ja-JP" sz="2400" b="1" i="1">
                <a:solidFill>
                  <a:srgbClr val="888888"/>
                </a:solidFill>
                <a:latin typeface="Calibri"/>
                <a:ea typeface="Calibri"/>
                <a:cs typeface="Calibri"/>
                <a:sym typeface="Calibri"/>
              </a:rPr>
              <a:t>8</a:t>
            </a:fld>
            <a:endParaRPr sz="2400" b="1" i="1">
              <a:solidFill>
                <a:srgbClr val="888888"/>
              </a:solidFill>
              <a:latin typeface="Calibri"/>
              <a:ea typeface="Calibri"/>
              <a:cs typeface="Calibri"/>
              <a:sym typeface="Calibri"/>
            </a:endParaRPr>
          </a:p>
        </p:txBody>
      </p:sp>
      <p:sp>
        <p:nvSpPr>
          <p:cNvPr id="254" name="Google Shape;254;p34"/>
          <p:cNvSpPr/>
          <p:nvPr/>
        </p:nvSpPr>
        <p:spPr>
          <a:xfrm>
            <a:off x="2659063" y="6513513"/>
            <a:ext cx="9532937" cy="369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800" b="1">
                <a:solidFill>
                  <a:srgbClr val="000000"/>
                </a:solidFill>
                <a:latin typeface="Calibri"/>
                <a:ea typeface="Calibri"/>
                <a:cs typeface="Calibri"/>
                <a:sym typeface="Calibri"/>
              </a:rPr>
              <a:t>スーパーマーケットの売り場における音環境に関する意識調査　川田一貴 2001</a:t>
            </a:r>
            <a:endParaRPr sz="1800" b="1">
              <a:solidFill>
                <a:srgbClr val="000000"/>
              </a:solidFill>
              <a:latin typeface="Arial"/>
              <a:ea typeface="Arial"/>
              <a:cs typeface="Arial"/>
              <a:sym typeface="Arial"/>
            </a:endParaRPr>
          </a:p>
        </p:txBody>
      </p:sp>
      <p:pic>
        <p:nvPicPr>
          <p:cNvPr id="255" name="Google Shape;255;p34"/>
          <p:cNvPicPr preferRelativeResize="0"/>
          <p:nvPr/>
        </p:nvPicPr>
        <p:blipFill rotWithShape="1">
          <a:blip r:embed="rId3">
            <a:alphaModFix/>
          </a:blip>
          <a:srcRect/>
          <a:stretch/>
        </p:blipFill>
        <p:spPr>
          <a:xfrm>
            <a:off x="8196263" y="982663"/>
            <a:ext cx="2489200" cy="5080000"/>
          </a:xfrm>
          <a:prstGeom prst="rect">
            <a:avLst/>
          </a:prstGeom>
          <a:noFill/>
          <a:ln>
            <a:noFill/>
          </a:ln>
        </p:spPr>
      </p:pic>
      <p:sp>
        <p:nvSpPr>
          <p:cNvPr id="256" name="Google Shape;256;p34"/>
          <p:cNvSpPr/>
          <p:nvPr/>
        </p:nvSpPr>
        <p:spPr>
          <a:xfrm>
            <a:off x="1193800" y="4122738"/>
            <a:ext cx="5859463" cy="2390775"/>
          </a:xfrm>
          <a:prstGeom prst="cloudCallout">
            <a:avLst>
              <a:gd name="adj1" fmla="val 59403"/>
              <a:gd name="adj2" fmla="val -45296"/>
            </a:avLst>
          </a:prstGeom>
          <a:solidFill>
            <a:srgbClr val="C4E0B2"/>
          </a:solidFill>
          <a:ln w="25400" cap="flat" cmpd="sng">
            <a:solidFill>
              <a:srgbClr val="D8D8D8"/>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200" b="1" i="1">
                <a:solidFill>
                  <a:srgbClr val="833C0B"/>
                </a:solidFill>
                <a:latin typeface="Arial"/>
                <a:ea typeface="Arial"/>
                <a:cs typeface="Arial"/>
                <a:sym typeface="Arial"/>
              </a:rPr>
              <a:t>BGMを用いて</a:t>
            </a:r>
            <a:endParaRPr sz="3200" b="1" i="1">
              <a:solidFill>
                <a:srgbClr val="833C0B"/>
              </a:solidFill>
              <a:latin typeface="Arial"/>
              <a:ea typeface="Arial"/>
              <a:cs typeface="Arial"/>
              <a:sym typeface="Arial"/>
            </a:endParaRPr>
          </a:p>
          <a:p>
            <a:pPr marL="0" marR="0" lvl="0" indent="0" algn="ctr" rtl="0">
              <a:spcBef>
                <a:spcPts val="0"/>
              </a:spcBef>
              <a:spcAft>
                <a:spcPts val="0"/>
              </a:spcAft>
              <a:buNone/>
            </a:pPr>
            <a:r>
              <a:rPr lang="ja-JP" sz="3200" b="1" i="1">
                <a:solidFill>
                  <a:srgbClr val="833C0B"/>
                </a:solidFill>
                <a:latin typeface="Arial"/>
                <a:ea typeface="Arial"/>
                <a:cs typeface="Arial"/>
                <a:sym typeface="Arial"/>
              </a:rPr>
              <a:t>意図的に購買行動に影響を与えたい</a:t>
            </a:r>
            <a:endParaRPr sz="1400">
              <a:solidFill>
                <a:srgbClr val="000000"/>
              </a:solidFill>
              <a:latin typeface="Arial"/>
              <a:ea typeface="Arial"/>
              <a:cs typeface="Arial"/>
              <a:sym typeface="Arial"/>
            </a:endParaRPr>
          </a:p>
        </p:txBody>
      </p:sp>
      <p:sp>
        <p:nvSpPr>
          <p:cNvPr id="257" name="Google Shape;257;p34"/>
          <p:cNvSpPr/>
          <p:nvPr/>
        </p:nvSpPr>
        <p:spPr>
          <a:xfrm>
            <a:off x="7053263" y="5214938"/>
            <a:ext cx="5027612" cy="1168400"/>
          </a:xfrm>
          <a:prstGeom prst="flowChartAlternateProcess">
            <a:avLst/>
          </a:prstGeom>
          <a:solidFill>
            <a:srgbClr val="FFF2CC"/>
          </a:solidFill>
          <a:ln w="25400" cap="flat" cmpd="sng">
            <a:solidFill>
              <a:srgbClr val="92D050"/>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3600" b="1" i="1">
                <a:solidFill>
                  <a:srgbClr val="FF0000"/>
                </a:solidFill>
                <a:latin typeface="Arial"/>
                <a:ea typeface="Arial"/>
                <a:cs typeface="Arial"/>
                <a:sym typeface="Arial"/>
              </a:rPr>
              <a:t>BGMが持つ効果に期待</a:t>
            </a:r>
            <a:endParaRPr sz="1400">
              <a:solidFill>
                <a:srgbClr val="000000"/>
              </a:solidFill>
              <a:latin typeface="Arial"/>
              <a:ea typeface="Arial"/>
              <a:cs typeface="Arial"/>
              <a:sym typeface="Arial"/>
            </a:endParaRPr>
          </a:p>
        </p:txBody>
      </p:sp>
      <p:sp>
        <p:nvSpPr>
          <p:cNvPr id="258" name="Google Shape;258;p34"/>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8</a:t>
            </a:fld>
            <a:endParaRPr sz="1800">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5"/>
          <p:cNvSpPr txBox="1">
            <a:spLocks noGrp="1"/>
          </p:cNvSpPr>
          <p:nvPr>
            <p:ph type="title" idx="4294967295"/>
          </p:nvPr>
        </p:nvSpPr>
        <p:spPr>
          <a:xfrm>
            <a:off x="838200" y="365125"/>
            <a:ext cx="10515600" cy="1325563"/>
          </a:xfrm>
          <a:prstGeom prst="rect">
            <a:avLst/>
          </a:prstGeom>
          <a:noFill/>
          <a:ln>
            <a:noFill/>
          </a:ln>
        </p:spPr>
        <p:txBody>
          <a:bodyPr spcFirstLastPara="1" wrap="square" lIns="91400" tIns="45700" rIns="91400" bIns="45700" anchor="ctr" anchorCtr="0">
            <a:noAutofit/>
          </a:bodyPr>
          <a:lstStyle/>
          <a:p>
            <a:pPr marL="0" marR="0" lvl="0" indent="0" algn="l" rtl="0">
              <a:lnSpc>
                <a:spcPct val="90000"/>
              </a:lnSpc>
              <a:spcBef>
                <a:spcPts val="0"/>
              </a:spcBef>
              <a:spcAft>
                <a:spcPts val="0"/>
              </a:spcAft>
              <a:buNone/>
            </a:pPr>
            <a:r>
              <a:rPr lang="ja-JP" sz="4400" b="1" i="0" u="none" strike="noStrike" cap="none">
                <a:solidFill>
                  <a:srgbClr val="000000"/>
                </a:solidFill>
                <a:latin typeface="Calibri"/>
                <a:ea typeface="Calibri"/>
                <a:cs typeface="Calibri"/>
                <a:sym typeface="Calibri"/>
              </a:rPr>
              <a:t>現状分析</a:t>
            </a:r>
            <a:endParaRPr/>
          </a:p>
        </p:txBody>
      </p:sp>
      <p:sp>
        <p:nvSpPr>
          <p:cNvPr id="264" name="Google Shape;264;p35"/>
          <p:cNvSpPr txBox="1">
            <a:spLocks noGrp="1"/>
          </p:cNvSpPr>
          <p:nvPr>
            <p:ph type="body" idx="4294967295"/>
          </p:nvPr>
        </p:nvSpPr>
        <p:spPr>
          <a:xfrm>
            <a:off x="838200" y="1825625"/>
            <a:ext cx="10515600" cy="4351338"/>
          </a:xfrm>
          <a:prstGeom prst="rect">
            <a:avLst/>
          </a:prstGeom>
          <a:noFill/>
          <a:ln>
            <a:noFill/>
          </a:ln>
        </p:spPr>
        <p:txBody>
          <a:bodyPr spcFirstLastPara="1" wrap="square" lIns="91400" tIns="45700" rIns="91400" bIns="45700" anchor="t" anchorCtr="0">
            <a:noAutofit/>
          </a:bodyPr>
          <a:lstStyle/>
          <a:p>
            <a:pPr marL="457200" marR="0" lvl="0" indent="-400050" algn="l" rtl="0">
              <a:lnSpc>
                <a:spcPct val="90000"/>
              </a:lnSpc>
              <a:spcBef>
                <a:spcPts val="0"/>
              </a:spcBef>
              <a:spcAft>
                <a:spcPts val="0"/>
              </a:spcAft>
              <a:buClr>
                <a:srgbClr val="000000"/>
              </a:buClr>
              <a:buSzPts val="2800"/>
              <a:buFont typeface="Arial"/>
              <a:buChar char="•"/>
            </a:pPr>
            <a:r>
              <a:rPr lang="ja-JP" sz="2800" b="1" i="0" u="none" strike="noStrike" cap="none">
                <a:solidFill>
                  <a:srgbClr val="000000"/>
                </a:solidFill>
                <a:latin typeface="Calibri"/>
                <a:ea typeface="Calibri"/>
                <a:cs typeface="Calibri"/>
                <a:sym typeface="Calibri"/>
              </a:rPr>
              <a:t>実際に</a:t>
            </a:r>
            <a:endParaRPr/>
          </a:p>
          <a:p>
            <a:pPr marL="457200" marR="0" lvl="0" indent="-400050" algn="l"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「商業空間における音環境づくりは、その店舗や空間の個性や特徴の一つになる」</a:t>
            </a:r>
            <a:endParaRPr/>
          </a:p>
          <a:p>
            <a:pPr marL="457200" marR="0" lvl="0" indent="-400050" algn="l" rtl="0">
              <a:lnSpc>
                <a:spcPct val="90000"/>
              </a:lnSpc>
              <a:spcBef>
                <a:spcPts val="1000"/>
              </a:spcBef>
              <a:spcAft>
                <a:spcPts val="0"/>
              </a:spcAft>
              <a:buClr>
                <a:srgbClr val="000000"/>
              </a:buClr>
              <a:buSzPts val="2800"/>
              <a:buFont typeface="Arial"/>
              <a:buNone/>
            </a:pPr>
            <a:r>
              <a:rPr lang="ja-JP" sz="2800" b="1" i="0" u="none" strike="noStrike" cap="none">
                <a:solidFill>
                  <a:srgbClr val="000000"/>
                </a:solidFill>
                <a:latin typeface="Calibri"/>
                <a:ea typeface="Calibri"/>
                <a:cs typeface="Calibri"/>
                <a:sym typeface="Calibri"/>
              </a:rPr>
              <a:t>「扱う商品，販売したい商品に合 わせた店舗環境の設定にBGMが果たす役割が少なからずあるといえる」</a:t>
            </a:r>
            <a:endParaRPr sz="2800" b="1" i="0" u="none" strike="noStrike" cap="none">
              <a:solidFill>
                <a:srgbClr val="000000"/>
              </a:solidFill>
              <a:latin typeface="Calibri"/>
              <a:ea typeface="Calibri"/>
              <a:cs typeface="Calibri"/>
              <a:sym typeface="Calibri"/>
            </a:endParaRPr>
          </a:p>
        </p:txBody>
      </p:sp>
      <p:sp>
        <p:nvSpPr>
          <p:cNvPr id="265" name="Google Shape;265;p35"/>
          <p:cNvSpPr/>
          <p:nvPr/>
        </p:nvSpPr>
        <p:spPr>
          <a:xfrm>
            <a:off x="8610600" y="6356350"/>
            <a:ext cx="2743200" cy="365125"/>
          </a:xfrm>
          <a:prstGeom prst="rect">
            <a:avLst/>
          </a:prstGeom>
          <a:noFill/>
          <a:ln>
            <a:noFill/>
          </a:ln>
        </p:spPr>
        <p:txBody>
          <a:bodyPr spcFirstLastPara="1" wrap="square" lIns="91400" tIns="45700" rIns="91400" bIns="45700" anchor="ctr" anchorCtr="0">
            <a:noAutofit/>
          </a:bodyPr>
          <a:lstStyle/>
          <a:p>
            <a:pPr marL="0" marR="0" lvl="0" indent="0" algn="r" rtl="0">
              <a:spcBef>
                <a:spcPts val="0"/>
              </a:spcBef>
              <a:spcAft>
                <a:spcPts val="0"/>
              </a:spcAft>
              <a:buClr>
                <a:srgbClr val="888888"/>
              </a:buClr>
              <a:buSzPts val="2400"/>
              <a:buFont typeface="Calibri"/>
              <a:buNone/>
            </a:pPr>
            <a:fld id="{00000000-1234-1234-1234-123412341234}" type="slidenum">
              <a:rPr lang="en-US" altLang="ja-JP" sz="2400" b="1" i="1">
                <a:solidFill>
                  <a:srgbClr val="888888"/>
                </a:solidFill>
                <a:latin typeface="Calibri"/>
                <a:ea typeface="Calibri"/>
                <a:cs typeface="Calibri"/>
                <a:sym typeface="Calibri"/>
              </a:rPr>
              <a:t>9</a:t>
            </a:fld>
            <a:endParaRPr sz="2400" b="1" i="1">
              <a:solidFill>
                <a:srgbClr val="888888"/>
              </a:solidFill>
              <a:latin typeface="Calibri"/>
              <a:ea typeface="Calibri"/>
              <a:cs typeface="Calibri"/>
              <a:sym typeface="Calibri"/>
            </a:endParaRPr>
          </a:p>
        </p:txBody>
      </p:sp>
      <p:sp>
        <p:nvSpPr>
          <p:cNvPr id="266" name="Google Shape;266;p35"/>
          <p:cNvSpPr/>
          <p:nvPr/>
        </p:nvSpPr>
        <p:spPr>
          <a:xfrm>
            <a:off x="3090863" y="6122988"/>
            <a:ext cx="8702675" cy="38417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900" b="1">
                <a:solidFill>
                  <a:srgbClr val="000000"/>
                </a:solidFill>
                <a:latin typeface="Calibri"/>
                <a:ea typeface="Calibri"/>
                <a:cs typeface="Calibri"/>
                <a:sym typeface="Calibri"/>
              </a:rPr>
              <a:t>商業空間の音環境に対する利用者意識に関する研究　荘、木村、唐沢 1999</a:t>
            </a:r>
            <a:endParaRPr sz="1900" b="1">
              <a:solidFill>
                <a:srgbClr val="000000"/>
              </a:solidFill>
              <a:latin typeface="Arial"/>
              <a:ea typeface="Arial"/>
              <a:cs typeface="Arial"/>
              <a:sym typeface="Arial"/>
            </a:endParaRPr>
          </a:p>
        </p:txBody>
      </p:sp>
      <p:sp>
        <p:nvSpPr>
          <p:cNvPr id="267" name="Google Shape;267;p35"/>
          <p:cNvSpPr/>
          <p:nvPr/>
        </p:nvSpPr>
        <p:spPr>
          <a:xfrm>
            <a:off x="744538" y="4325938"/>
            <a:ext cx="10482262" cy="1763712"/>
          </a:xfrm>
          <a:prstGeom prst="flowChartAlternateProcess">
            <a:avLst/>
          </a:prstGeom>
          <a:solidFill>
            <a:srgbClr val="B3C6E7"/>
          </a:solidFill>
          <a:ln w="25400" cap="flat" cmpd="sng">
            <a:solidFill>
              <a:srgbClr val="FFFFFF"/>
            </a:solidFill>
            <a:prstDash val="solid"/>
            <a:bevel/>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4400" b="1">
                <a:solidFill>
                  <a:srgbClr val="FF3300"/>
                </a:solidFill>
                <a:latin typeface="Arial"/>
                <a:ea typeface="Arial"/>
                <a:cs typeface="Arial"/>
                <a:sym typeface="Arial"/>
              </a:rPr>
              <a:t>BGMが購買行動に</a:t>
            </a:r>
            <a:endParaRPr sz="4400" b="1">
              <a:solidFill>
                <a:srgbClr val="FF3300"/>
              </a:solidFill>
              <a:latin typeface="Arial"/>
              <a:ea typeface="Arial"/>
              <a:cs typeface="Arial"/>
              <a:sym typeface="Arial"/>
            </a:endParaRPr>
          </a:p>
          <a:p>
            <a:pPr marL="0" marR="0" lvl="0" indent="0" algn="ctr" rtl="0">
              <a:spcBef>
                <a:spcPts val="0"/>
              </a:spcBef>
              <a:spcAft>
                <a:spcPts val="0"/>
              </a:spcAft>
              <a:buNone/>
            </a:pPr>
            <a:r>
              <a:rPr lang="ja-JP" sz="4400" b="1">
                <a:solidFill>
                  <a:srgbClr val="FF3300"/>
                </a:solidFill>
                <a:latin typeface="Arial"/>
                <a:ea typeface="Arial"/>
                <a:cs typeface="Arial"/>
                <a:sym typeface="Arial"/>
              </a:rPr>
              <a:t>正の影響を与えているのは確か。</a:t>
            </a:r>
            <a:endParaRPr sz="1900">
              <a:solidFill>
                <a:srgbClr val="000000"/>
              </a:solidFill>
              <a:latin typeface="Arial"/>
              <a:ea typeface="Arial"/>
              <a:cs typeface="Arial"/>
              <a:sym typeface="Arial"/>
            </a:endParaRPr>
          </a:p>
        </p:txBody>
      </p:sp>
      <p:sp>
        <p:nvSpPr>
          <p:cNvPr id="268" name="Google Shape;268;p35"/>
          <p:cNvSpPr/>
          <p:nvPr/>
        </p:nvSpPr>
        <p:spPr>
          <a:xfrm>
            <a:off x="3090863" y="6459538"/>
            <a:ext cx="8702675" cy="38576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1900" b="1">
                <a:solidFill>
                  <a:srgbClr val="000000"/>
                </a:solidFill>
                <a:latin typeface="Calibri"/>
                <a:ea typeface="Calibri"/>
                <a:cs typeface="Calibri"/>
                <a:sym typeface="Calibri"/>
              </a:rPr>
              <a:t>BGMは購買意欲をかき立てるか　高口　2011</a:t>
            </a:r>
            <a:endParaRPr sz="1900" b="1">
              <a:solidFill>
                <a:srgbClr val="000000"/>
              </a:solidFill>
              <a:latin typeface="Arial"/>
              <a:ea typeface="Arial"/>
              <a:cs typeface="Arial"/>
              <a:sym typeface="Arial"/>
            </a:endParaRPr>
          </a:p>
        </p:txBody>
      </p:sp>
      <p:sp>
        <p:nvSpPr>
          <p:cNvPr id="269" name="Google Shape;269;p35"/>
          <p:cNvSpPr txBox="1">
            <a:spLocks noGrp="1"/>
          </p:cNvSpPr>
          <p:nvPr>
            <p:ph type="sldNum" idx="12"/>
          </p:nvPr>
        </p:nvSpPr>
        <p:spPr>
          <a:xfrm>
            <a:off x="8610600" y="6356350"/>
            <a:ext cx="2743200" cy="365100"/>
          </a:xfrm>
          <a:prstGeom prst="rect">
            <a:avLst/>
          </a:prstGeom>
        </p:spPr>
        <p:txBody>
          <a:bodyPr spcFirstLastPara="1" wrap="square" lIns="91400" tIns="45700" rIns="91400" bIns="45700" anchor="ctr" anchorCtr="0">
            <a:noAutofit/>
          </a:bodyPr>
          <a:lstStyle/>
          <a:p>
            <a:pPr marL="0" lvl="0" indent="0">
              <a:spcBef>
                <a:spcPts val="0"/>
              </a:spcBef>
              <a:spcAft>
                <a:spcPts val="0"/>
              </a:spcAft>
              <a:buClr>
                <a:srgbClr val="888888"/>
              </a:buClr>
              <a:buSzPts val="2400"/>
              <a:buFont typeface="Arial"/>
              <a:buNone/>
            </a:pPr>
            <a:fld id="{00000000-1234-1234-1234-123412341234}" type="slidenum">
              <a:rPr lang="en-US" altLang="ja-JP"/>
              <a:t>9</a:t>
            </a:fld>
            <a:endParaRPr sz="1800" b="0">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テーマ">
  <a:themeElements>
    <a:clrScheme name="">
      <a:dk1>
        <a:srgbClr val="000000"/>
      </a:dk1>
      <a:lt1>
        <a:srgbClr val="FFFFFF"/>
      </a:lt1>
      <a:dk2>
        <a:srgbClr val="E7E6E6"/>
      </a:dk2>
      <a:lt2>
        <a:srgbClr val="44546A"/>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
      <a:dk1>
        <a:srgbClr val="000000"/>
      </a:dk1>
      <a:lt1>
        <a:srgbClr val="FFFFFF"/>
      </a:lt1>
      <a:dk2>
        <a:srgbClr val="E7E6E6"/>
      </a:dk2>
      <a:lt2>
        <a:srgbClr val="44546A"/>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E7E6E6"/>
      </a:dk2>
      <a:lt2>
        <a:srgbClr val="44546A"/>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2290</Words>
  <Application>Microsoft Office PowerPoint</Application>
  <PresentationFormat>ワイド画面</PresentationFormat>
  <Paragraphs>432</Paragraphs>
  <Slides>39</Slides>
  <Notes>39</Notes>
  <HiddenSlides>0</HiddenSlides>
  <MMClips>0</MMClips>
  <ScaleCrop>false</ScaleCrop>
  <HeadingPairs>
    <vt:vector size="6" baseType="variant">
      <vt:variant>
        <vt:lpstr>使用されているフォント</vt:lpstr>
      </vt:variant>
      <vt:variant>
        <vt:i4>3</vt:i4>
      </vt:variant>
      <vt:variant>
        <vt:lpstr>テーマ</vt:lpstr>
      </vt:variant>
      <vt:variant>
        <vt:i4>2</vt:i4>
      </vt:variant>
      <vt:variant>
        <vt:lpstr>スライド タイトル</vt:lpstr>
      </vt:variant>
      <vt:variant>
        <vt:i4>39</vt:i4>
      </vt:variant>
    </vt:vector>
  </HeadingPairs>
  <TitlesOfParts>
    <vt:vector size="44" baseType="lpstr">
      <vt:lpstr>Arial</vt:lpstr>
      <vt:lpstr>Calibri</vt:lpstr>
      <vt:lpstr>Impact</vt:lpstr>
      <vt:lpstr>Office テーマ</vt:lpstr>
      <vt:lpstr>1_Office テーマ</vt:lpstr>
      <vt:lpstr>小売店におけるBGMの効果</vt:lpstr>
      <vt:lpstr>目次</vt:lpstr>
      <vt:lpstr>はじめに</vt:lpstr>
      <vt:lpstr>はじめに</vt:lpstr>
      <vt:lpstr>はじめに</vt:lpstr>
      <vt:lpstr>はじめに</vt:lpstr>
      <vt:lpstr>はじめに</vt:lpstr>
      <vt:lpstr>現状分析</vt:lpstr>
      <vt:lpstr>現状分析</vt:lpstr>
      <vt:lpstr>現状分析</vt:lpstr>
      <vt:lpstr>現状分析</vt:lpstr>
      <vt:lpstr>現状分析</vt:lpstr>
      <vt:lpstr>現状分析</vt:lpstr>
      <vt:lpstr>PowerPoint プレゼンテーション</vt:lpstr>
      <vt:lpstr>現状分析</vt:lpstr>
      <vt:lpstr>現状分析</vt:lpstr>
      <vt:lpstr>問題意識</vt:lpstr>
      <vt:lpstr>問題意識</vt:lpstr>
      <vt:lpstr>先行研究①</vt:lpstr>
      <vt:lpstr>音楽と感情についての心理学的研究(山崎 晃男 2009)</vt:lpstr>
      <vt:lpstr>先行研究②</vt:lpstr>
      <vt:lpstr>先行研究③</vt:lpstr>
      <vt:lpstr>先行研究③</vt:lpstr>
      <vt:lpstr>先行研究③</vt:lpstr>
      <vt:lpstr>先行研究③</vt:lpstr>
      <vt:lpstr>先行研究④</vt:lpstr>
      <vt:lpstr>先行研究④</vt:lpstr>
      <vt:lpstr>先行研究④</vt:lpstr>
      <vt:lpstr>仮説導出①</vt:lpstr>
      <vt:lpstr>仮説導出①</vt:lpstr>
      <vt:lpstr>仮説導出①</vt:lpstr>
      <vt:lpstr>仮説導出①</vt:lpstr>
      <vt:lpstr>仮説導出②</vt:lpstr>
      <vt:lpstr>仮説導出②</vt:lpstr>
      <vt:lpstr>仮説導出②</vt:lpstr>
      <vt:lpstr>仮説導出まとめ</vt:lpstr>
      <vt:lpstr>参考文献・URL</vt:lpstr>
      <vt:lpstr>参考文献・URL</vt:lpstr>
      <vt:lpstr>ご清聴ありがとうございました。</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小売店におけるBGMの効果</dc:title>
  <dc:creator>深澤映美</dc:creator>
  <cp:lastModifiedBy>MIYAKO</cp:lastModifiedBy>
  <cp:revision>7</cp:revision>
  <dcterms:modified xsi:type="dcterms:W3CDTF">2018-09-05T14:04:04Z</dcterms:modified>
</cp:coreProperties>
</file>